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147483283" r:id="rId5"/>
    <p:sldId id="2147483284" r:id="rId6"/>
    <p:sldId id="2147483285" r:id="rId7"/>
    <p:sldId id="2147483294" r:id="rId8"/>
    <p:sldId id="2147483295" r:id="rId9"/>
    <p:sldId id="2147483300" r:id="rId10"/>
    <p:sldId id="2147483296" r:id="rId11"/>
    <p:sldId id="2147483301" r:id="rId12"/>
    <p:sldId id="2147483303" r:id="rId13"/>
    <p:sldId id="2147483304" r:id="rId14"/>
    <p:sldId id="2147483299" r:id="rId15"/>
  </p:sldIdLst>
  <p:sldSz cx="12192000" cy="6858000"/>
  <p:notesSz cx="9144000" cy="6858000"/>
  <p:custDataLst>
    <p:tags r:id="rId18"/>
  </p:custDataLst>
  <p:defaultTextStyle>
    <a:defPPr>
      <a:defRPr lang="en-US"/>
    </a:defPPr>
    <a:lvl1pPr marL="0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1pPr>
    <a:lvl2pPr marL="463186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2pPr>
    <a:lvl3pPr marL="926372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3pPr>
    <a:lvl4pPr marL="1389557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4pPr>
    <a:lvl5pPr marL="1852743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5pPr>
    <a:lvl6pPr marL="2315929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6pPr>
    <a:lvl7pPr marL="2779113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7pPr>
    <a:lvl8pPr marL="3242299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8pPr>
    <a:lvl9pPr marL="3705486" algn="l" defTabSz="926372" rtl="0" eaLnBrk="1" latinLnBrk="0" hangingPunct="1">
      <a:defRPr sz="18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95E928-4764-54AC-7EFF-8CDCA4C0B094}" name="Selva Kumaran (selvakum)" initials="SK" userId="S::selvakum@cisco.com::1e1008ac-ec57-411f-a30c-0fcd1f6fb21d" providerId="AD"/>
  <p188:author id="{00340993-7D80-F9AD-969C-B19EEC0BA7B8}" name="Ken Wong (ktwong)" initials="K(" userId="S::ktwong@cisco.com::4dc4d3ac-0846-4f65-900a-67fb449d408b" providerId="AD"/>
  <p188:author id="{E1A9D7A2-ADFD-E1E6-CD2E-0592229FE9CC}" name="Adrian Wang (adrianwa)" initials="A(" userId="S::adrianwa@cisco.com::eb00a6fb-85a3-4b8b-94b2-99c8b88b13b0" providerId="AD"/>
  <p188:author id="{79FFD5CD-8F4E-A739-C63E-D6BCB64F98E9}" name="Selim Baygin (sbaygin)" initials="S(" userId="S::sbaygin@cisco.com::6c01d385-2712-4066-bbec-3b5c2d7b1f83" providerId="AD"/>
  <p188:author id="{7731AEE1-4244-786A-1241-63EF99CC6EB6}" name="Jeff Dimagmaliw (jdimagma)" initials="J(" userId="S::jdimagma@cisco.com::2d971a76-64cc-434d-8f9a-583e798a19b8" providerId="AD"/>
  <p188:author id="{47642FEB-C90D-DCA5-2B2B-01BD172E40D6}" name="Aude Alberio (aalberio)" initials="AA(" userId="S::aalberio@cisco.com::70618aaa-01b7-483f-a5fd-1495f1be4d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2F0"/>
    <a:srgbClr val="F3F3F3"/>
    <a:srgbClr val="121212"/>
    <a:srgbClr val="008F5C"/>
    <a:srgbClr val="05935B"/>
    <a:srgbClr val="83CF5F"/>
    <a:srgbClr val="E5E5E5"/>
    <a:srgbClr val="078855"/>
    <a:srgbClr val="1E1E1E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19"/>
    <p:restoredTop sz="94638"/>
  </p:normalViewPr>
  <p:slideViewPr>
    <p:cSldViewPr snapToGrid="0">
      <p:cViewPr varScale="1">
        <p:scale>
          <a:sx n="114" d="100"/>
          <a:sy n="114" d="100"/>
        </p:scale>
        <p:origin x="1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648A43-98E0-C341-97DE-A8F07C6EA8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CiscoSansTT" panose="020B05030202010203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8D7CE-E29D-DA47-B455-486D8AA649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E2E18-2456-5743-B9C3-C6EB67CDB13C}" type="datetimeFigureOut">
              <a:rPr lang="en-US" smtClean="0">
                <a:latin typeface="CiscoSansTT" panose="020B0503020201020303" pitchFamily="34" charset="0"/>
              </a:rPr>
              <a:t>2/14/25</a:t>
            </a:fld>
            <a:endParaRPr lang="en-US">
              <a:latin typeface="CiscoSansTT" panose="020B05030202010203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897AD-C071-2247-91E8-B5EAF1CBEA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CiscoSansTT" panose="020B05030202010203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7D1CD-6C1A-5E47-BB2E-B8D3BDD777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D9D7-71C7-A64E-B831-98AFDF51486B}" type="slidenum">
              <a:rPr lang="en-US" smtClean="0">
                <a:latin typeface="CiscoSansTT" panose="020B0503020201020303" pitchFamily="34" charset="0"/>
              </a:rPr>
              <a:t>‹#›</a:t>
            </a:fld>
            <a:endParaRPr lang="en-US">
              <a:latin typeface="CiscoSansT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63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iscoSansTT" panose="020B05030202010203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iscoSansTT" panose="020B0503020201020303" pitchFamily="34" charset="0"/>
              </a:defRPr>
            </a:lvl1pPr>
          </a:lstStyle>
          <a:p>
            <a:fld id="{417CD411-C007-B743-A971-7E98FF0666C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iscoSansTT" panose="020B05030202010203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iscoSansTT" panose="020B0503020201020303" pitchFamily="34" charset="0"/>
              </a:defRPr>
            </a:lvl1pPr>
          </a:lstStyle>
          <a:p>
            <a:fld id="{6F06331D-EFA3-0C49-86FC-9D59F4A6C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0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6372" rtl="0" eaLnBrk="1" latinLnBrk="0" hangingPunct="1">
      <a:defRPr sz="1216" b="0" i="0" kern="1200">
        <a:solidFill>
          <a:schemeClr val="tx1"/>
        </a:solidFill>
        <a:latin typeface="CiscoSansTT" panose="020B0503020201020303" pitchFamily="34" charset="0"/>
        <a:ea typeface="+mn-ea"/>
        <a:cs typeface="+mn-cs"/>
      </a:defRPr>
    </a:lvl1pPr>
    <a:lvl2pPr marL="463186" algn="l" defTabSz="926372" rtl="0" eaLnBrk="1" latinLnBrk="0" hangingPunct="1">
      <a:defRPr sz="1216" b="0" i="0" kern="1200">
        <a:solidFill>
          <a:schemeClr val="tx1"/>
        </a:solidFill>
        <a:latin typeface="CiscoSansTT" panose="020B0503020201020303" pitchFamily="34" charset="0"/>
        <a:ea typeface="+mn-ea"/>
        <a:cs typeface="+mn-cs"/>
      </a:defRPr>
    </a:lvl2pPr>
    <a:lvl3pPr marL="926372" algn="l" defTabSz="926372" rtl="0" eaLnBrk="1" latinLnBrk="0" hangingPunct="1">
      <a:defRPr sz="1216" b="0" i="0" kern="1200">
        <a:solidFill>
          <a:schemeClr val="tx1"/>
        </a:solidFill>
        <a:latin typeface="CiscoSansTT" panose="020B0503020201020303" pitchFamily="34" charset="0"/>
        <a:ea typeface="+mn-ea"/>
        <a:cs typeface="+mn-cs"/>
      </a:defRPr>
    </a:lvl3pPr>
    <a:lvl4pPr marL="1389557" algn="l" defTabSz="926372" rtl="0" eaLnBrk="1" latinLnBrk="0" hangingPunct="1">
      <a:defRPr sz="1216" b="0" i="0" kern="1200">
        <a:solidFill>
          <a:schemeClr val="tx1"/>
        </a:solidFill>
        <a:latin typeface="CiscoSansTT" panose="020B0503020201020303" pitchFamily="34" charset="0"/>
        <a:ea typeface="+mn-ea"/>
        <a:cs typeface="+mn-cs"/>
      </a:defRPr>
    </a:lvl4pPr>
    <a:lvl5pPr marL="1852743" algn="l" defTabSz="926372" rtl="0" eaLnBrk="1" latinLnBrk="0" hangingPunct="1">
      <a:defRPr sz="1216" b="0" i="0" kern="1200">
        <a:solidFill>
          <a:schemeClr val="tx1"/>
        </a:solidFill>
        <a:latin typeface="CiscoSansTT" panose="020B0503020201020303" pitchFamily="34" charset="0"/>
        <a:ea typeface="+mn-ea"/>
        <a:cs typeface="+mn-cs"/>
      </a:defRPr>
    </a:lvl5pPr>
    <a:lvl6pPr marL="2315929" algn="l" defTabSz="926372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6pPr>
    <a:lvl7pPr marL="2779113" algn="l" defTabSz="926372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7pPr>
    <a:lvl8pPr marL="3242299" algn="l" defTabSz="926372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8pPr>
    <a:lvl9pPr marL="3705486" algn="l" defTabSz="926372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us.webex.com/maintenance" TargetMode="External"/><Relationship Id="rId2" Type="http://schemas.openxmlformats.org/officeDocument/2006/relationships/hyperlink" Target="https://help.webex.com/en-us/xcwws1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atus.webex.com/calendar?lang=en_US" TargetMode="External"/><Relationship Id="rId4" Type="http://schemas.openxmlformats.org/officeDocument/2006/relationships/hyperlink" Target="https://help.webex.com/c3r7uf/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27298A57-2884-4E0B-8D41-9511E9B6F7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689" y="6096308"/>
            <a:ext cx="1557161" cy="43063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58F2A90-2C6F-4F31-A4C7-F5BDCA4A3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83E7DA-28D5-454A-A1ED-E89721D3DB0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500EA18-5957-4FDC-9E56-879A0FF79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 spc="-1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747274-5817-4CB6-819F-BD17E78F789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D7AE31-4281-994B-81B3-DC5FF7BF5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500" y="6065918"/>
            <a:ext cx="1631247" cy="417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5AB2A-810C-6B38-B3F8-DC4A7326C66E}"/>
              </a:ext>
            </a:extLst>
          </p:cNvPr>
          <p:cNvSpPr txBox="1"/>
          <p:nvPr userDrawn="1"/>
        </p:nvSpPr>
        <p:spPr>
          <a:xfrm>
            <a:off x="3581400" y="65896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51044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apshot App&amp;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EFCBAB-6317-42C6-9C42-C9D698542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9401" y="212359"/>
            <a:ext cx="3707384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 noProof="0"/>
              <a:t>Version Number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AD5FF-D3D0-7699-D3A9-C922363E2DC0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944883-2598-47E0-7311-9329A3776831}"/>
              </a:ext>
            </a:extLst>
          </p:cNvPr>
          <p:cNvCxnSpPr/>
          <p:nvPr userDrawn="1"/>
        </p:nvCxnSpPr>
        <p:spPr>
          <a:xfrm>
            <a:off x="575706" y="3656485"/>
            <a:ext cx="110341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96B36-B030-6E5B-DCA4-D95CF1373E0D}"/>
              </a:ext>
            </a:extLst>
          </p:cNvPr>
          <p:cNvCxnSpPr/>
          <p:nvPr userDrawn="1"/>
        </p:nvCxnSpPr>
        <p:spPr>
          <a:xfrm>
            <a:off x="575707" y="892208"/>
            <a:ext cx="110352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B4A183-50B4-AD68-0EC5-D27E3B789400}"/>
              </a:ext>
            </a:extLst>
          </p:cNvPr>
          <p:cNvSpPr txBox="1"/>
          <p:nvPr userDrawn="1"/>
        </p:nvSpPr>
        <p:spPr>
          <a:xfrm>
            <a:off x="97139" y="1052532"/>
            <a:ext cx="1869699" cy="32817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Webex App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14B05-59C2-48D7-DCE6-89B16C926820}"/>
              </a:ext>
            </a:extLst>
          </p:cNvPr>
          <p:cNvCxnSpPr/>
          <p:nvPr userDrawn="1"/>
        </p:nvCxnSpPr>
        <p:spPr>
          <a:xfrm>
            <a:off x="1831783" y="892210"/>
            <a:ext cx="0" cy="5488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B1E4E3-2D4B-3B63-559C-8CE9CA40D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6198" y="901377"/>
            <a:ext cx="3830111" cy="2493962"/>
          </a:xfrm>
        </p:spPr>
        <p:txBody>
          <a:bodyPr/>
          <a:lstStyle>
            <a:lvl2pPr marL="0" indent="0">
              <a:buNone/>
              <a:defRPr/>
            </a:lvl2pPr>
            <a:lvl4pPr marL="342900" indent="0">
              <a:buNone/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endParaRPr lang="en-US" noProof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53CC9E4-D103-D253-DC9A-A399F6C67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912918"/>
            <a:ext cx="4004049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EA082EF-B7AB-D3AD-323A-0D80428ED5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6199" y="3821101"/>
            <a:ext cx="3830103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6F796FE-56E4-6951-0E00-1423FBE3E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9449" y="3821101"/>
            <a:ext cx="4006695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CBEAB8-2E17-40BE-3F0A-7E14F662D5AF}"/>
              </a:ext>
            </a:extLst>
          </p:cNvPr>
          <p:cNvSpPr txBox="1"/>
          <p:nvPr userDrawn="1"/>
        </p:nvSpPr>
        <p:spPr>
          <a:xfrm>
            <a:off x="575706" y="96549"/>
            <a:ext cx="7323694" cy="728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3600" noProof="0">
                <a:solidFill>
                  <a:schemeClr val="bg1"/>
                </a:solidFill>
                <a:latin typeface="+mj-lt"/>
              </a:rPr>
              <a:t>Snapshot Webex App &amp; Devices -   </a:t>
            </a:r>
          </a:p>
        </p:txBody>
      </p:sp>
      <p:pic>
        <p:nvPicPr>
          <p:cNvPr id="17" name="Picture 16" descr="A picture containing text, monitor, screenshot, black&#10;&#10;Description automatically generated">
            <a:extLst>
              <a:ext uri="{FF2B5EF4-FFF2-40B4-BE49-F238E27FC236}">
                <a16:creationId xmlns:a16="http://schemas.microsoft.com/office/drawing/2014/main" id="{2300EB59-476E-39E0-EAEB-D9001B216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522" y="1174520"/>
            <a:ext cx="2192040" cy="1479627"/>
          </a:xfrm>
          <a:prstGeom prst="rect">
            <a:avLst/>
          </a:prstGeom>
        </p:spPr>
      </p:pic>
      <p:pic>
        <p:nvPicPr>
          <p:cNvPr id="10" name="Picture 9" descr="A picture containing text, monitor, screenshot, black&#10;&#10;Description automatically generated">
            <a:extLst>
              <a:ext uri="{FF2B5EF4-FFF2-40B4-BE49-F238E27FC236}">
                <a16:creationId xmlns:a16="http://schemas.microsoft.com/office/drawing/2014/main" id="{1C016EF5-23DE-AA56-5F36-236B42B9A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0048" y="1199984"/>
            <a:ext cx="2192040" cy="1479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F0374E-3ED8-4E28-31E3-5744B49A32DE}"/>
              </a:ext>
            </a:extLst>
          </p:cNvPr>
          <p:cNvSpPr txBox="1"/>
          <p:nvPr userDrawn="1"/>
        </p:nvSpPr>
        <p:spPr>
          <a:xfrm>
            <a:off x="10268712" y="1057371"/>
            <a:ext cx="2055023" cy="32817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Webex App - Calling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827F1F-424D-6180-4102-6F21142AF12F}"/>
              </a:ext>
            </a:extLst>
          </p:cNvPr>
          <p:cNvCxnSpPr/>
          <p:nvPr userDrawn="1"/>
        </p:nvCxnSpPr>
        <p:spPr>
          <a:xfrm>
            <a:off x="10360213" y="901377"/>
            <a:ext cx="0" cy="5488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528CE0-CE64-45F8-74AC-AB23186F03A3}"/>
              </a:ext>
            </a:extLst>
          </p:cNvPr>
          <p:cNvSpPr txBox="1"/>
          <p:nvPr userDrawn="1"/>
        </p:nvSpPr>
        <p:spPr>
          <a:xfrm>
            <a:off x="79120" y="4039934"/>
            <a:ext cx="2192040" cy="53329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Webex App - Messaging</a:t>
            </a:r>
          </a:p>
        </p:txBody>
      </p:sp>
      <p:pic>
        <p:nvPicPr>
          <p:cNvPr id="15" name="Picture 14" descr="A picture containing text, monitor, screenshot, black&#10;&#10;Description automatically generated">
            <a:extLst>
              <a:ext uri="{FF2B5EF4-FFF2-40B4-BE49-F238E27FC236}">
                <a16:creationId xmlns:a16="http://schemas.microsoft.com/office/drawing/2014/main" id="{F162E9BA-4A8B-2C0F-5DA8-94A83E321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88" y="4298890"/>
            <a:ext cx="2192040" cy="14796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0708E-D21D-FC81-0215-B7EDAD6E9FF8}"/>
              </a:ext>
            </a:extLst>
          </p:cNvPr>
          <p:cNvSpPr txBox="1"/>
          <p:nvPr userDrawn="1"/>
        </p:nvSpPr>
        <p:spPr>
          <a:xfrm>
            <a:off x="10648310" y="4039934"/>
            <a:ext cx="1175527" cy="328177"/>
          </a:xfrm>
          <a:prstGeom prst="rect">
            <a:avLst/>
          </a:prstGeom>
          <a:noFill/>
        </p:spPr>
        <p:txBody>
          <a:bodyPr wrap="square" lIns="121867" tIns="60933" rIns="121867" bIns="60933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Devices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AB44596F-BBE1-9803-543A-3FDB6EBD6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0206" y="4308893"/>
            <a:ext cx="1752674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apshot App&amp;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EFCBAB-6317-42C6-9C42-C9D698542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5892" y="248405"/>
            <a:ext cx="3707384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 noProof="0"/>
              <a:t>Version Number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AD5FF-D3D0-7699-D3A9-C922363E2DC0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944883-2598-47E0-7311-9329A3776831}"/>
              </a:ext>
            </a:extLst>
          </p:cNvPr>
          <p:cNvCxnSpPr/>
          <p:nvPr userDrawn="1"/>
        </p:nvCxnSpPr>
        <p:spPr>
          <a:xfrm>
            <a:off x="575706" y="3656485"/>
            <a:ext cx="110341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96B36-B030-6E5B-DCA4-D95CF1373E0D}"/>
              </a:ext>
            </a:extLst>
          </p:cNvPr>
          <p:cNvCxnSpPr/>
          <p:nvPr userDrawn="1"/>
        </p:nvCxnSpPr>
        <p:spPr>
          <a:xfrm>
            <a:off x="575707" y="892208"/>
            <a:ext cx="110352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B4A183-50B4-AD68-0EC5-D27E3B789400}"/>
              </a:ext>
            </a:extLst>
          </p:cNvPr>
          <p:cNvSpPr txBox="1"/>
          <p:nvPr userDrawn="1"/>
        </p:nvSpPr>
        <p:spPr>
          <a:xfrm>
            <a:off x="97139" y="1052532"/>
            <a:ext cx="1869699" cy="32817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Webex Calling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14B05-59C2-48D7-DCE6-89B16C926820}"/>
              </a:ext>
            </a:extLst>
          </p:cNvPr>
          <p:cNvCxnSpPr/>
          <p:nvPr userDrawn="1"/>
        </p:nvCxnSpPr>
        <p:spPr>
          <a:xfrm>
            <a:off x="1831783" y="892210"/>
            <a:ext cx="0" cy="5488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B1E4E3-2D4B-3B63-559C-8CE9CA40D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6198" y="901377"/>
            <a:ext cx="3830111" cy="2493962"/>
          </a:xfrm>
        </p:spPr>
        <p:txBody>
          <a:bodyPr/>
          <a:lstStyle>
            <a:lvl2pPr marL="0" indent="0">
              <a:buNone/>
              <a:defRPr/>
            </a:lvl2pPr>
            <a:lvl4pPr marL="342900" indent="0">
              <a:buNone/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endParaRPr lang="en-US" noProof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53CC9E4-D103-D253-DC9A-A399F6C67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912918"/>
            <a:ext cx="4004049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EA082EF-B7AB-D3AD-323A-0D80428ED5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6199" y="3821101"/>
            <a:ext cx="3830103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6F796FE-56E4-6951-0E00-1423FBE3E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9449" y="3821101"/>
            <a:ext cx="4006695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CBEAB8-2E17-40BE-3F0A-7E14F662D5AF}"/>
              </a:ext>
            </a:extLst>
          </p:cNvPr>
          <p:cNvSpPr txBox="1"/>
          <p:nvPr userDrawn="1"/>
        </p:nvSpPr>
        <p:spPr>
          <a:xfrm>
            <a:off x="1031988" y="143498"/>
            <a:ext cx="7323694" cy="728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3600" noProof="0">
                <a:solidFill>
                  <a:schemeClr val="bg1"/>
                </a:solidFill>
                <a:latin typeface="+mj-lt"/>
              </a:rPr>
              <a:t>Snapshot Webex Calling -  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827F1F-424D-6180-4102-6F21142AF12F}"/>
              </a:ext>
            </a:extLst>
          </p:cNvPr>
          <p:cNvCxnSpPr/>
          <p:nvPr userDrawn="1"/>
        </p:nvCxnSpPr>
        <p:spPr>
          <a:xfrm>
            <a:off x="10360213" y="901377"/>
            <a:ext cx="0" cy="5488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52F0836-0F0E-D85C-B411-4A6A54229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6" y="1630314"/>
            <a:ext cx="1609384" cy="789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picture containing text, monitor, screenshot, black&#10;&#10;Description automatically generated">
            <a:extLst>
              <a:ext uri="{FF2B5EF4-FFF2-40B4-BE49-F238E27FC236}">
                <a16:creationId xmlns:a16="http://schemas.microsoft.com/office/drawing/2014/main" id="{F9DF10C1-9900-BA74-AACA-A9E1F1171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1695" y="1369377"/>
            <a:ext cx="2192040" cy="1479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E97403-1FD1-1B65-B51F-4FB0A0164388}"/>
              </a:ext>
            </a:extLst>
          </p:cNvPr>
          <p:cNvSpPr txBox="1"/>
          <p:nvPr userDrawn="1"/>
        </p:nvSpPr>
        <p:spPr>
          <a:xfrm>
            <a:off x="10268712" y="1057371"/>
            <a:ext cx="2055023" cy="53329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Webex App – Calling</a:t>
            </a:r>
          </a:p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CX Essentials</a:t>
            </a:r>
          </a:p>
        </p:txBody>
      </p:sp>
    </p:spTree>
    <p:extLst>
      <p:ext uri="{BB962C8B-B14F-4D97-AF65-F5344CB8AC3E}">
        <p14:creationId xmlns:p14="http://schemas.microsoft.com/office/powerpoint/2010/main" val="3891881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I Content Devices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435" y="1327341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9343" y="1327342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7094163-A5EE-B0A4-3D1B-4E037235A0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74728225"/>
              </p:ext>
            </p:extLst>
          </p:nvPr>
        </p:nvGraphicFramePr>
        <p:xfrm>
          <a:off x="10718030" y="44672"/>
          <a:ext cx="1188501" cy="252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52082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06454DA-1C21-6D0D-11F6-E241ADA47A9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90943669"/>
              </p:ext>
            </p:extLst>
          </p:nvPr>
        </p:nvGraphicFramePr>
        <p:xfrm>
          <a:off x="10716225" y="293822"/>
          <a:ext cx="1188501" cy="239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50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6799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39557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4442684-F8CE-92BD-7D15-912611C0797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41864"/>
              </p:ext>
            </p:extLst>
          </p:nvPr>
        </p:nvGraphicFramePr>
        <p:xfrm>
          <a:off x="9259991" y="43620"/>
          <a:ext cx="1458039" cy="252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293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1746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52082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RoomOS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967E1F6-41F1-947A-574E-4F83F018E3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09954709"/>
              </p:ext>
            </p:extLst>
          </p:nvPr>
        </p:nvGraphicFramePr>
        <p:xfrm>
          <a:off x="9258637" y="290296"/>
          <a:ext cx="1458040" cy="24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647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039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42898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MTR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9424BF7-AA2A-4026-9FD2-EEC597714F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360172" y="350835"/>
            <a:ext cx="493223" cy="133340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5CDE95F-27E4-A475-570E-4AD96C181E8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222408" y="96782"/>
            <a:ext cx="462504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93FFB-7CA2-FB37-F583-A30D2B4CEC5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22408" y="316781"/>
            <a:ext cx="462504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488EC26-23E4-C1CE-47F6-C11D80A9794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430927" y="96782"/>
            <a:ext cx="442486" cy="140312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81AE5F73-D563-4279-6A40-9A580D5C576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7372630"/>
              </p:ext>
            </p:extLst>
          </p:nvPr>
        </p:nvGraphicFramePr>
        <p:xfrm>
          <a:off x="7988527" y="43945"/>
          <a:ext cx="1272661" cy="24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0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89957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47218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Call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1FA90E72-3109-0156-561F-3B311FA3ED7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75129970"/>
              </p:ext>
            </p:extLst>
          </p:nvPr>
        </p:nvGraphicFramePr>
        <p:xfrm>
          <a:off x="7987625" y="289082"/>
          <a:ext cx="1271758" cy="24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3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94524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43245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Bworks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02F3D500-C84D-A6A6-3FAD-BA79E6DA32E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795561" y="98052"/>
            <a:ext cx="461270" cy="140097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11EB68A1-1357-EF57-A8CF-73B150156BC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786834" y="325702"/>
            <a:ext cx="469997" cy="154321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E7F770-7978-D2EE-A75B-6F8B588E07E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84830554"/>
              </p:ext>
            </p:extLst>
          </p:nvPr>
        </p:nvGraphicFramePr>
        <p:xfrm>
          <a:off x="9651380" y="532327"/>
          <a:ext cx="2254249" cy="26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endParaRPr lang="en-US" sz="900" b="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7A594E-CFD9-5C3E-1258-342E0FA986B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676780" y="581346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F866DDA-ECF5-CA63-5144-7E4E04091B2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209115" y="581346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DC4EF01-0C23-4AE0-072C-AD2C178799A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811276" y="581345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P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DE10E71-3BE6-2CC0-4DEF-EB48C3C84F7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385540" y="580566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FR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1AB5B4-F8D3-A0A7-6556-EA322E530D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92832350"/>
              </p:ext>
            </p:extLst>
          </p:nvPr>
        </p:nvGraphicFramePr>
        <p:xfrm>
          <a:off x="7987625" y="532327"/>
          <a:ext cx="1663755" cy="26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>
                          <a:latin typeface="+mj-lt"/>
                          <a:cs typeface="Arial" panose="020B0604020202020204" pitchFamily="34" charset="0"/>
                        </a:rPr>
                        <a:t>Deployment Option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1586FE-8567-AA7F-5C1A-4AD0F2F6AD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97275668"/>
              </p:ext>
            </p:extLst>
          </p:nvPr>
        </p:nvGraphicFramePr>
        <p:xfrm>
          <a:off x="10716225" y="793553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/>
                        <a:t>AI </a:t>
                      </a:r>
                      <a:r>
                        <a:rPr lang="fr-FR" sz="800" baseline="0" err="1"/>
                        <a:t>Feature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29B6571-9111-E382-4B27-8C2C49B6424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424284" y="852689"/>
            <a:ext cx="45797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1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I Content Devices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352" y="1313165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26608" y="1313166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7094163-A5EE-B0A4-3D1B-4E037235A0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74728225"/>
              </p:ext>
            </p:extLst>
          </p:nvPr>
        </p:nvGraphicFramePr>
        <p:xfrm>
          <a:off x="10718030" y="44672"/>
          <a:ext cx="1188501" cy="252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52082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06454DA-1C21-6D0D-11F6-E241ADA47A9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90943669"/>
              </p:ext>
            </p:extLst>
          </p:nvPr>
        </p:nvGraphicFramePr>
        <p:xfrm>
          <a:off x="10716225" y="293822"/>
          <a:ext cx="1188501" cy="239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50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6799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39557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4442684-F8CE-92BD-7D15-912611C0797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41864"/>
              </p:ext>
            </p:extLst>
          </p:nvPr>
        </p:nvGraphicFramePr>
        <p:xfrm>
          <a:off x="9259991" y="43620"/>
          <a:ext cx="1458039" cy="252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293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1746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52082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RoomOS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967E1F6-41F1-947A-574E-4F83F018E3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09954709"/>
              </p:ext>
            </p:extLst>
          </p:nvPr>
        </p:nvGraphicFramePr>
        <p:xfrm>
          <a:off x="9258637" y="290296"/>
          <a:ext cx="1458040" cy="24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647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039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42898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MTR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9424BF7-AA2A-4026-9FD2-EEC597714F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360172" y="350835"/>
            <a:ext cx="493223" cy="133340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5CDE95F-27E4-A475-570E-4AD96C181E8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222408" y="96782"/>
            <a:ext cx="461950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93FFB-7CA2-FB37-F583-A30D2B4CEC5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22408" y="316781"/>
            <a:ext cx="461950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488EC26-23E4-C1CE-47F6-C11D80A9794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430927" y="96782"/>
            <a:ext cx="442486" cy="140312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81AE5F73-D563-4279-6A40-9A580D5C576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7372630"/>
              </p:ext>
            </p:extLst>
          </p:nvPr>
        </p:nvGraphicFramePr>
        <p:xfrm>
          <a:off x="7988527" y="43945"/>
          <a:ext cx="1272661" cy="24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0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89957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47218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Call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1FA90E72-3109-0156-561F-3B311FA3ED7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75129970"/>
              </p:ext>
            </p:extLst>
          </p:nvPr>
        </p:nvGraphicFramePr>
        <p:xfrm>
          <a:off x="7987625" y="289082"/>
          <a:ext cx="1271758" cy="24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3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94524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43245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Bworks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02F3D500-C84D-A6A6-3FAD-BA79E6DA32E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795561" y="98052"/>
            <a:ext cx="461270" cy="140097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11EB68A1-1357-EF57-A8CF-73B150156BC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786834" y="325702"/>
            <a:ext cx="469997" cy="154321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E7F770-7978-D2EE-A75B-6F8B588E07E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84830554"/>
              </p:ext>
            </p:extLst>
          </p:nvPr>
        </p:nvGraphicFramePr>
        <p:xfrm>
          <a:off x="9651380" y="532327"/>
          <a:ext cx="2254249" cy="26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endParaRPr lang="en-US" sz="900" b="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7A594E-CFD9-5C3E-1258-342E0FA986B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676780" y="581346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F866DDA-ECF5-CA63-5144-7E4E04091B2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209115" y="581346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DC4EF01-0C23-4AE0-072C-AD2C178799A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811276" y="581345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P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DE10E71-3BE6-2CC0-4DEF-EB48C3C84F7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385540" y="580566"/>
            <a:ext cx="442486" cy="154321"/>
          </a:xfrm>
          <a:noFill/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FR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1AB5B4-F8D3-A0A7-6556-EA322E530D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92832350"/>
              </p:ext>
            </p:extLst>
          </p:nvPr>
        </p:nvGraphicFramePr>
        <p:xfrm>
          <a:off x="7987625" y="532327"/>
          <a:ext cx="1663755" cy="26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>
                          <a:latin typeface="+mj-lt"/>
                          <a:cs typeface="Arial" panose="020B0604020202020204" pitchFamily="34" charset="0"/>
                        </a:rPr>
                        <a:t>Deployment Option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C6B4EF-14AD-7F36-4490-BB597A372C7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1816132"/>
              </p:ext>
            </p:extLst>
          </p:nvPr>
        </p:nvGraphicFramePr>
        <p:xfrm>
          <a:off x="10716225" y="796487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/>
                        <a:t>AI </a:t>
                      </a:r>
                      <a:r>
                        <a:rPr lang="fr-FR" sz="800" baseline="0" err="1"/>
                        <a:t>Feature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22A916A-EF93-528B-2C12-F92E1D52F522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1424284" y="855623"/>
            <a:ext cx="45797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55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I Slide for 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435" y="1327341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9343" y="1327342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E1A3F33-370C-430D-5AEB-5186168E9A7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6709210"/>
              </p:ext>
            </p:extLst>
          </p:nvPr>
        </p:nvGraphicFramePr>
        <p:xfrm>
          <a:off x="11315700" y="17323"/>
          <a:ext cx="771525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FedRAMP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7094163-A5EE-B0A4-3D1B-4E037235A0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6854491"/>
              </p:ext>
            </p:extLst>
          </p:nvPr>
        </p:nvGraphicFramePr>
        <p:xfrm>
          <a:off x="10898724" y="575143"/>
          <a:ext cx="1188501" cy="312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Planned 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34F59A5-CF28-4A64-7AF4-AD71D15FE1A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480218" y="345798"/>
            <a:ext cx="46550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488EC26-23E4-C1CE-47F6-C11D80A9794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06784" y="634279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0D19B3-3104-BB65-C147-1C20B024E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93889827"/>
              </p:ext>
            </p:extLst>
          </p:nvPr>
        </p:nvGraphicFramePr>
        <p:xfrm>
          <a:off x="10524171" y="17323"/>
          <a:ext cx="791528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/>
                        <a:t>AI </a:t>
                      </a:r>
                      <a:r>
                        <a:rPr lang="fr-FR" sz="900" baseline="0" err="1"/>
                        <a:t>Feature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3F9A4CD-AB79-F310-8636-0DE3DD02230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68686" y="342425"/>
            <a:ext cx="484959" cy="149688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</p:spTree>
    <p:extLst>
      <p:ext uri="{BB962C8B-B14F-4D97-AF65-F5344CB8AC3E}">
        <p14:creationId xmlns:p14="http://schemas.microsoft.com/office/powerpoint/2010/main" val="3726993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I Content Webex App Ca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435" y="1327341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9343" y="1327342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52CCA5-71E0-7845-65BE-5435CE89FE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65043472"/>
              </p:ext>
            </p:extLst>
          </p:nvPr>
        </p:nvGraphicFramePr>
        <p:xfrm>
          <a:off x="10834416" y="21978"/>
          <a:ext cx="1252809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FedRAMP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/>
                        <a:t>VDI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E44723-2D83-1B44-1C8A-27F7393598C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14576989"/>
              </p:ext>
            </p:extLst>
          </p:nvPr>
        </p:nvGraphicFramePr>
        <p:xfrm>
          <a:off x="8581008" y="24078"/>
          <a:ext cx="2253408" cy="54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274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Win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Mac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iOS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Android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noProof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4763A9-813E-CFB2-7E94-BF6DA5277D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2126501"/>
              </p:ext>
            </p:extLst>
          </p:nvPr>
        </p:nvGraphicFramePr>
        <p:xfrm>
          <a:off x="10898724" y="867846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4191F1-6C8D-F06C-9F45-F5215421576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63498095"/>
              </p:ext>
            </p:extLst>
          </p:nvPr>
        </p:nvGraphicFramePr>
        <p:xfrm>
          <a:off x="9848271" y="867846"/>
          <a:ext cx="106624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49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60474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245186-55CB-6DC5-F4B2-1144CDCE1C3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381391" y="920007"/>
            <a:ext cx="442486" cy="164819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72D04AF-A07A-A923-2EC5-B8E4272900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67822" y="343380"/>
            <a:ext cx="462165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30A9C4B-441E-B79E-A2DF-C1265765ED0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642837" y="343380"/>
            <a:ext cx="458601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0F35C34-CCC3-BCEE-D11C-688FD8B4358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281492" y="343380"/>
            <a:ext cx="47474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E29199-F77E-3912-EC14-3B7D306F92A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43021" y="343380"/>
            <a:ext cx="462165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C82163D-D3EA-EA15-2E64-1A067DB27DC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972799" y="341970"/>
            <a:ext cx="507545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3549344-FCAE-8EB8-1890-409CF08DAFA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31848" y="336794"/>
            <a:ext cx="45147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9814F4B-F166-4A6C-6D75-0E5C669C5A4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06784" y="926982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DEED875-37CA-D19E-21E1-3969C52AFA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3739406"/>
              </p:ext>
            </p:extLst>
          </p:nvPr>
        </p:nvGraphicFramePr>
        <p:xfrm>
          <a:off x="9830756" y="577003"/>
          <a:ext cx="1055058" cy="29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04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8014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0843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Call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D29EFFC-6A66-9DE4-DCF3-86FE59EBBC3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75447270"/>
              </p:ext>
            </p:extLst>
          </p:nvPr>
        </p:nvGraphicFramePr>
        <p:xfrm>
          <a:off x="8577947" y="577003"/>
          <a:ext cx="1247856" cy="29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9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92962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0843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Unified CM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708E3CCC-0C4F-69FF-7417-240EDCC3F08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54140" y="633370"/>
            <a:ext cx="447918" cy="16238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71C934B-FF7B-3593-01DE-D6792651C0B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98992222"/>
              </p:ext>
            </p:extLst>
          </p:nvPr>
        </p:nvGraphicFramePr>
        <p:xfrm>
          <a:off x="10875998" y="574808"/>
          <a:ext cx="1211227" cy="294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635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85592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4568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Bworks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469B7ED-5354-1F78-AC9B-F0FC19387DD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365251" y="630940"/>
            <a:ext cx="45862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30721E50-9D22-1D8B-077B-1BF4690D063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1631736" y="630940"/>
            <a:ext cx="451588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00E7712-1C7C-DCD3-E61C-78452F2C3C3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20818636"/>
              </p:ext>
            </p:extLst>
          </p:nvPr>
        </p:nvGraphicFramePr>
        <p:xfrm>
          <a:off x="8659770" y="869741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/>
                        <a:t>AI </a:t>
                      </a:r>
                      <a:r>
                        <a:rPr lang="fr-FR" sz="800" baseline="0" err="1"/>
                        <a:t>Feature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196521F-B94C-8FAA-DEF6-09463C0B52A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367829" y="928877"/>
            <a:ext cx="45797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65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I Content Webex App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435" y="1327341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9343" y="1327342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5E6FF2C-1F16-5D32-B45F-50DEA3BBD1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8679870"/>
              </p:ext>
            </p:extLst>
          </p:nvPr>
        </p:nvGraphicFramePr>
        <p:xfrm>
          <a:off x="10834416" y="21978"/>
          <a:ext cx="1252809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FedRAMP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/>
                        <a:t>VDI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C1FDA93-6920-57B4-2059-1885C17145A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46889893"/>
              </p:ext>
            </p:extLst>
          </p:nvPr>
        </p:nvGraphicFramePr>
        <p:xfrm>
          <a:off x="8581008" y="24078"/>
          <a:ext cx="2253408" cy="54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274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Win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Mac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iOS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Android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noProof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6CCE92A-0601-6432-8237-F037E8BA20C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14218971"/>
              </p:ext>
            </p:extLst>
          </p:nvPr>
        </p:nvGraphicFramePr>
        <p:xfrm>
          <a:off x="10898724" y="572718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A0E227E-608E-3FBA-535A-E9ED39EA522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45148998"/>
              </p:ext>
            </p:extLst>
          </p:nvPr>
        </p:nvGraphicFramePr>
        <p:xfrm>
          <a:off x="9848271" y="572718"/>
          <a:ext cx="106624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49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60474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2408D4-5379-A29B-FC40-F2282052FF8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381391" y="624879"/>
            <a:ext cx="442486" cy="164819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128A225-5389-995B-B014-AF9E2938EC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67822" y="343380"/>
            <a:ext cx="46049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899D215-BAC4-2F83-DFBF-2E5ACD32A42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642838" y="343380"/>
            <a:ext cx="500184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85EE65C-DCB5-4C92-7D6B-4F8E86409F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281491" y="343380"/>
            <a:ext cx="46049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6E0BFD0-D859-8D6D-4B0F-3D3DCB4F65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43021" y="343380"/>
            <a:ext cx="46049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0AE202A-A04C-D131-1BE7-3B9A8F536A9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972799" y="341970"/>
            <a:ext cx="475285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CFF1012-1971-BEDA-B626-B7A32540344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31847" y="336794"/>
            <a:ext cx="455377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7689ED47-DA73-E3E6-64A0-4CCE36E59EF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06784" y="63185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66831C-ECF3-7C12-C07E-C9A10837B7B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78931219"/>
              </p:ext>
            </p:extLst>
          </p:nvPr>
        </p:nvGraphicFramePr>
        <p:xfrm>
          <a:off x="8659770" y="572718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/>
                        <a:t>AI </a:t>
                      </a:r>
                      <a:r>
                        <a:rPr lang="fr-FR" sz="800" baseline="0" err="1"/>
                        <a:t>Feature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981359C-B8E5-0788-F595-5B010D7B502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367829" y="631854"/>
            <a:ext cx="45797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30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I Meetings &amp;  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435" y="1327341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9343" y="1327342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E1A3F33-370C-430D-5AEB-5186168E9A7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516035"/>
              </p:ext>
            </p:extLst>
          </p:nvPr>
        </p:nvGraphicFramePr>
        <p:xfrm>
          <a:off x="9867007" y="25520"/>
          <a:ext cx="2222077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Mtg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Wbr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FedRAMP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/>
                        <a:t>VDI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0DDF6EA-ADEB-3577-6C37-CCC99864221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32856285"/>
              </p:ext>
            </p:extLst>
          </p:nvPr>
        </p:nvGraphicFramePr>
        <p:xfrm>
          <a:off x="7125750" y="26504"/>
          <a:ext cx="2747989" cy="54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581">
                  <a:extLst>
                    <a:ext uri="{9D8B030D-6E8A-4147-A177-3AD203B41FA5}">
                      <a16:colId xmlns:a16="http://schemas.microsoft.com/office/drawing/2014/main" val="3935268811"/>
                    </a:ext>
                  </a:extLst>
                </a:gridCol>
              </a:tblGrid>
              <a:tr h="246274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Win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Mac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iOS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Android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noProof="0"/>
                        <a:t>Web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noProof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7094163-A5EE-B0A4-3D1B-4E037235A0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84746143"/>
              </p:ext>
            </p:extLst>
          </p:nvPr>
        </p:nvGraphicFramePr>
        <p:xfrm>
          <a:off x="10898724" y="575143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06454DA-1C21-6D0D-11F6-E241ADA47A9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89361313"/>
              </p:ext>
            </p:extLst>
          </p:nvPr>
        </p:nvGraphicFramePr>
        <p:xfrm>
          <a:off x="9848271" y="575143"/>
          <a:ext cx="106624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49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60474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9424BF7-AA2A-4026-9FD2-EEC597714F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382200" y="640787"/>
            <a:ext cx="442486" cy="164819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0C8D323-63CD-32E9-DE94-6A296D66438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12565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5BB60D9-5643-1228-6E3E-8D4BB05741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87580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862253B-A881-18D1-C445-5623BFC0C73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826234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B9C3AA84-CABB-A38C-7334-913C309D4B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87764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09ECAFFE-9C8E-FE27-1590-F074A5ACF27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05785" y="341970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EE4C044-4F1F-8B9E-4D7B-9FB8BD2CDED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2475" y="336795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7366D97A-56A0-ABBA-F15F-761F0C88A08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7987" y="33679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34F59A5-CF28-4A64-7AF4-AD71D15FE1A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972800" y="341970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01FBE17-910C-ED83-8A8C-7E7C989558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31848" y="33679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488EC26-23E4-C1CE-47F6-C11D80A9794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06784" y="634279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AA414-7190-BA0D-A7DD-4E9D1309900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9929441"/>
              </p:ext>
            </p:extLst>
          </p:nvPr>
        </p:nvGraphicFramePr>
        <p:xfrm>
          <a:off x="8763001" y="575143"/>
          <a:ext cx="1110038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455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62958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</a:rPr>
                        <a:t>Wcast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99396A4-C26D-1978-EF62-9CE8474019E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67830" y="640788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AB6309-F208-1DE7-4D46-222C78C8099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66458064"/>
              </p:ext>
            </p:extLst>
          </p:nvPr>
        </p:nvGraphicFramePr>
        <p:xfrm>
          <a:off x="7123891" y="575143"/>
          <a:ext cx="163796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73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86227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WSMP 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323107-4EB1-0934-24AE-F6E8EACE437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246477" y="640787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EA3FB7-9055-95DC-59B1-62A5EDA4289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57796157"/>
              </p:ext>
            </p:extLst>
          </p:nvPr>
        </p:nvGraphicFramePr>
        <p:xfrm>
          <a:off x="10898724" y="869428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/>
                        <a:t>AI </a:t>
                      </a:r>
                      <a:r>
                        <a:rPr lang="fr-FR" sz="800" baseline="0" err="1"/>
                        <a:t>Feature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B4F899A-ABEB-4AD7-20F3-92961FD63E3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1606783" y="928564"/>
            <a:ext cx="457973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54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B3F24F0-C173-4234-BFC6-3647FC121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4242C2F-4397-477B-B612-89681BD9BC5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256931C-234B-420E-B7E1-1952F50C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AB422-7112-AE3B-D2D3-D457FAF0F131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44651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C091585-1747-4BE7-B069-B5CB0A31F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044A8-C875-45AE-B255-FBB705C192D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D91A235-16B2-4D2E-8529-1372DD15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E3B2DF-1DE4-4B72-800A-6565CB04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 marL="571500" indent="-114300">
              <a:buFont typeface="Arial" panose="020B0604020202020204" pitchFamily="34" charset="0"/>
              <a:buChar char="•"/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FC4D4-1D67-463D-0EED-BA58D559A7D4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1846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2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Fiv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41B23B47-5918-4DB0-A1D6-44730C98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1510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332A7A8-0C69-4C49-9300-B6F94D238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C8EDC28-B88F-4E97-807E-4667BBE90DF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90E622C-BD58-4FCC-9ED8-29DC053F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E1AB54-F944-4124-8FC1-E5386EE4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400"/>
            </a:lvl1pPr>
            <a:lvl2pPr marL="0" indent="0">
              <a:buFontTx/>
              <a:buNone/>
              <a:defRPr sz="1200"/>
            </a:lvl2pPr>
            <a:lvl3pPr marL="228600" indent="0">
              <a:buFontTx/>
              <a:buNone/>
              <a:defRPr sz="1100"/>
            </a:lvl3pPr>
            <a:lvl4pPr marL="406400" indent="0">
              <a:buFontTx/>
              <a:buNone/>
              <a:defRPr sz="7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5EB0-B8B3-D2EC-8FE7-096DBDAA56B5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7681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90700"/>
            <a:ext cx="5372100" cy="441960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D54F55A-018D-412E-B85A-BDB913625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790700"/>
            <a:ext cx="5372100" cy="441960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11900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7899C7-9188-4B2E-839A-A28FBD4D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02BEF-EF34-44A8-A80F-9B2FB030F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7907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E5A63-4056-4588-9A4B-D16468F14C80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7907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2E291B-1698-4720-BEBB-DC15F06262FC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247902"/>
            <a:ext cx="5372100" cy="39624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83BBD9C-B8F1-4ACE-94F4-D5D100ED0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247901"/>
            <a:ext cx="5372100" cy="39624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4F0C851-2273-49FA-AF49-08B0CAFE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34234-BA8A-0F0C-0BA4-13A65F69AF72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5335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0" userDrawn="1">
          <p15:clr>
            <a:srgbClr val="5ACBF0"/>
          </p15:clr>
        </p15:guide>
        <p15:guide id="2" orient="horz" pos="1776" userDrawn="1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D26F7AB-C797-48E9-9124-37843B13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49FE0DD-919A-4FBA-9396-72A8731B3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025BC8E-7C66-4284-8C4E-1DA8051914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08A3F18A-62D4-4C9D-BCC2-D2C63F4F10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790700"/>
            <a:ext cx="5372100" cy="3385456"/>
          </a:xfr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3249678-4850-46CB-9D83-4A34CB53A7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790700"/>
            <a:ext cx="5372100" cy="3385456"/>
          </a:xfr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77F9684A-159D-4F13-A622-473F357C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B787E-37E1-F612-FDA6-1963E7694105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1789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04" userDrawn="1">
          <p15:clr>
            <a:srgbClr val="FBAE40"/>
          </p15:clr>
        </p15:guide>
        <p15:guide id="2" orient="horz" pos="3048" userDrawn="1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557799B-54AB-4A76-9053-00D54EC8F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77D09-2624-9D80-5CF3-61B24B36EACA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3573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90700"/>
            <a:ext cx="12192000" cy="4419599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11D7B8C-7603-4BF2-AEAA-0FD301A1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87E6-D625-5D92-B8B8-315F8093341D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8283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F6D34A-4749-1B46-AD3F-9FF31EA49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529" y="6420218"/>
            <a:ext cx="948616" cy="156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FF6CED-8B49-EDDB-F882-FF40ADD1B41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4597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87A38-21D1-432D-8923-F800B4966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9B3B890-C662-9F46-8BBC-1D8423EAA3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23" y="6418483"/>
            <a:ext cx="950400" cy="1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59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C3A51EE-51A6-431A-AA0F-AEBB24414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8EBEC14B-8CF8-4461-A874-5771189A00D2}"/>
              </a:ext>
            </a:extLst>
          </p:cNvPr>
          <p:cNvSpPr/>
          <p:nvPr userDrawn="1"/>
        </p:nvSpPr>
        <p:spPr>
          <a:xfrm>
            <a:off x="512315" y="6364637"/>
            <a:ext cx="1097544" cy="221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19DECE7-FA49-EA48-9854-5384F87BA4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23" y="6418483"/>
            <a:ext cx="950400" cy="156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48888-D13F-2F8E-1F40-B775D39949B3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83992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4F058-17F0-4AC2-BBDA-9E61118AC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C556FB1-871D-4D6C-B961-1FA9EDBE5450}"/>
              </a:ext>
            </a:extLst>
          </p:cNvPr>
          <p:cNvSpPr/>
          <p:nvPr userDrawn="1"/>
        </p:nvSpPr>
        <p:spPr>
          <a:xfrm>
            <a:off x="512315" y="6364637"/>
            <a:ext cx="1114716" cy="221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94F6209-8FC0-6748-8D24-AC9D39F2A5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23" y="6418483"/>
            <a:ext cx="950400" cy="156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4B394E-F64E-C504-55B7-ECD005DAA15D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8351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lang="en-US" sz="2400" b="0" i="0" kern="0" spc="-12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9926C402-B30F-48CF-AE5C-DD172776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41158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5F20A8F-C6EE-45B8-8D29-F4CBE62B8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AE2204-8342-41B0-B48E-A35340E23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2B760D-BB09-4F35-9D29-A0AE4C43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7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6C5CB87-2344-468C-93DD-7615F4801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A044ABA-5BA7-4A13-B44D-C1A973BD6CB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DDB337-249D-4759-A7EC-474816F8E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FAD3FE4-7455-4C18-A1E6-0272732ED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6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52" userDrawn="1">
          <p15:clr>
            <a:srgbClr val="A4A3A4"/>
          </p15:clr>
        </p15:guide>
        <p15:guide id="4" pos="4128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7F2E339-68BB-40B2-BD3E-BEF89AEC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34113AA-7A74-4D6B-9293-E9E39B21D23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7907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FEE69BF-F33C-4B67-8F85-D64A71EAB5E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7907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CC7B8F7-3DB6-4970-8865-E4BB587D6FD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667000"/>
            <a:ext cx="2448576" cy="35433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6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B5E0764-67AE-40FF-B81C-D969D45861D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667000"/>
            <a:ext cx="2450592" cy="35433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6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48A9796-D009-4A3C-A955-24D4992476C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F1B1A07B-09D9-4473-9F1D-9FD2EA8D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3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52" userDrawn="1">
          <p15:clr>
            <a:srgbClr val="A4A3A4"/>
          </p15:clr>
        </p15:guide>
        <p15:guide id="3" pos="4128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  <p15:guide id="5" orient="horz" pos="1848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5144F-1987-4BEE-B8DC-3AB67716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EA74C3-1DD6-406B-A026-0AB031E9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66C109E-A15A-42C8-8FD9-B18790F8E31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77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9441FDF-53E4-434B-8103-8009190EE80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7907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51EC96-7D18-4BFA-81D2-47E432C16CF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7907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B715C7D-8E3C-46B7-A715-13B42C91195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667000"/>
            <a:ext cx="2448576" cy="3543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ADC60C2-F693-42C9-8346-E100D58A4A5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667000"/>
            <a:ext cx="2450592" cy="3543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F466110-A6AD-4F09-AE96-ED8C7046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F4D0C9C-FF23-4183-B7FE-047E784EBED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92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 userDrawn="1">
          <p15:clr>
            <a:srgbClr val="A4A3A4"/>
          </p15:clr>
        </p15:guide>
        <p15:guide id="2" pos="4152" userDrawn="1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7417622-23E6-4BE5-84C8-E1A29BAB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E30E57-18A2-4A04-9E6A-B9ED7772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790700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2E2E7A4-B51D-4260-B7D9-B06CC9D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E64B64-86AA-F4B9-9B59-07E89F2ADEB7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4842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>
              <a:solidFill>
                <a:schemeClr val="bg1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CE7532D-7513-48EC-B389-61E514E43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5C17CA-D850-4FCE-A2F1-174D139B3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790700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FAA7DAA-23C8-42C0-9776-EFCD7C85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54C3E3F-6F47-404B-8F5C-6621904AB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75B90E8-1F8F-44AA-A7C0-383245B1019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FF2ED8-ECE5-4F79-874E-64C24F1C3F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17907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59F147-6A7C-42AC-8258-B379AF3F7EF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7907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8002AF2-BF0E-47E3-AB37-778922700F9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667000"/>
            <a:ext cx="2448576" cy="3543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CD3150E-7979-4968-A6A9-ACFDDF0EC9F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667000"/>
            <a:ext cx="2450592" cy="3543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3830A3E-3098-48F6-AD39-07C81A83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0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5F03C2-9929-464B-A02D-DE256E706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790700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83843D-8039-45BF-B264-2F1F4B639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16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1796CB-DAD1-4AE0-9C02-26CED897E8E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17907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lnSpc>
                <a:spcPct val="100000"/>
              </a:lnSpc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FE0A91-4D67-4469-A7A2-1162EB145D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7907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1E6EBE-9A1A-4C7B-A790-B9A0A116972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667000"/>
            <a:ext cx="2448576" cy="3543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AFD4863-2474-4609-855F-E56B3AFB7B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667000"/>
            <a:ext cx="2450592" cy="3543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F4C626F-9DC5-4A35-B26B-5ACA13A9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0287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3688840-0276-45C0-A5B4-B7D9AAAF9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02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3F3EF27-6A14-4D7C-8508-4A9955001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AD075F-E3F5-4285-82E8-8E71E432E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7AFB7-349E-3C3C-FBF3-DBDF5102449B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9107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839537-C905-4EE7-8DA4-15B9E53D8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2021 Cisco and/or its affiliates. All rights reserved. Cisco Confidential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4A4C3AE-057B-43C6-83D6-605ECEAF3EFB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667000"/>
            <a:ext cx="3465576" cy="3540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642E78-1C63-4AFB-916F-F9D06A464F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798376"/>
            <a:ext cx="3465576" cy="6950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657BFCD-74E6-4906-B52C-03726DE2CCFD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667000"/>
            <a:ext cx="3467099" cy="3540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2E15390-0502-45DE-AED4-8CC3CDBA0CB2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798376"/>
            <a:ext cx="3467099" cy="6950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B47DC274-47E3-4881-9697-B5A4B47288F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667000"/>
            <a:ext cx="3467100" cy="3540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D90FB61-3E71-48D8-A25C-013C767F49F7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795817"/>
            <a:ext cx="3467100" cy="6950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91CCAD2A-7EEF-4BA9-BD53-9807B629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D46D8-4990-3CC1-B357-1CFE84CC7248}"/>
              </a:ext>
            </a:extLst>
          </p:cNvPr>
          <p:cNvSpPr txBox="1"/>
          <p:nvPr userDrawn="1"/>
        </p:nvSpPr>
        <p:spPr>
          <a:xfrm>
            <a:off x="3581400" y="65896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30585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72" userDrawn="1">
          <p15:clr>
            <a:srgbClr val="A4A3A4"/>
          </p15:clr>
        </p15:guide>
        <p15:guide id="3" orient="horz" pos="1776" userDrawn="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85233BB-7F20-46CA-A47B-27147499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63BDAE0-92FF-49AE-931E-A631BB5A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C4794A21-5A48-40D7-94C3-42B7A0BEE05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FD17E05-C01F-45AD-82A1-41CD2C0B92D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FE9A4DEE-7752-4205-AF97-9A6E6836F43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4EEC28D-90C5-450D-BA52-3FBF81C0BE64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E3E5929-663F-44A7-9FC5-D04160C877D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DE60216-AEE8-4B56-83BE-806097A658E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7C8D2-1A5C-976A-504D-1203BDA7A467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8666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2448" userDrawn="1">
          <p15:clr>
            <a:srgbClr val="A4A3A4"/>
          </p15:clr>
        </p15:guide>
        <p15:guide id="10" orient="horz" pos="2544" userDrawn="1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DE89FC1D-F731-45CA-BEB3-FD1846289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446B24F4-D505-42E7-AEAD-D536C5DC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807649AB-B5FE-44FB-A9F2-B6F38526FFF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2514600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18469359-0067-4BA8-B28E-F4E763D449E1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2D239BC1-4D82-4D2D-A612-299B45E9EDF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249048DB-A137-4855-8312-EAB8991D465E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E077A8F-5394-486A-A616-53669197FB25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CB13C33-4A57-4E0F-87DD-79749B6EB462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2485E7C-F5BA-43A0-B914-C29E38DFB206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DD5F6E8-6501-4024-859B-16C8DFF4D57E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79C23-334D-CE56-B223-A587C3F8E396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147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C7468CB-A68B-434E-9590-D44284A0D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F2C48EC-CB53-4EF6-AFD4-E54B92A4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69024A6-CF99-4D79-BB8D-2A2BB770EF8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2514600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4DABD1B1-5062-4563-88A9-8DD9E08E9081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30F45C4-C56C-4075-8BD8-C030D11D38CF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A17FFBC8-7FD9-4C02-BAE1-B2510D39FEC4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BF3DE2A-3652-4133-9CB2-0C1CE65F8873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C6241C2-F166-4B1E-84D0-D259C7E5B735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3D40CA3-37A7-41FF-B018-55CDA5F982E6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CABFCA-4364-48D8-9BD6-6D9E35F7EB41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AB729-1495-B4C8-543E-4BEFE2E3AC47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50989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720B04C-74BB-4534-957E-D616BF3968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0273B6A-BE3A-45AD-BE48-6F67903141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4EC0D6F-99CC-4261-ADD4-74AF0B56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40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72" userDrawn="1">
          <p15:clr>
            <a:srgbClr val="A4A3A4"/>
          </p15:clr>
        </p15:guide>
        <p15:guide id="3" orient="horz" pos="1680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9E6ED89-1E04-4F6D-B1F3-42C73A690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7B433CD-E1C3-42E7-8B3E-2E01EFCCDC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53D2C8B-8284-4093-8271-1D899BEA6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09784C6-A7E3-4304-83A0-92CC5DFF37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91C15-140E-2FCB-660B-E4F95C6FBF6D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72095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E3606AB-ADDC-4E26-9B00-D412C7AC051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31C57D-83E4-4A20-9259-E1BF3C176C1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8DABFA9-A8A6-4AE2-8AC9-27824F73127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C4B94CD-B3ED-423F-A113-659A9888A16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C6A9986F-B1CF-4537-A99D-F203F262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7597256-B391-43B7-A92A-44B4BF1F293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84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7B3A5D-3851-4773-AC9E-25FA7BC6EF6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6ADB72E-EFC2-4F39-950B-2BF98840F8FF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AF2FD9C-4E4D-4518-9A5E-3AB580542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B0FB621-1679-4A41-A676-DB34219BDCDC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285524-53BE-4B25-81B3-B9025601A697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9071595-8429-4AC0-BE81-1D566B15D56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94FC388-3A92-441F-BCA9-26DE4F37696E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1652DEE-BEC8-4532-BFE1-24A904C0573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32D6256-58C7-407E-8CA3-73085C04127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F75DF98B-0BD6-44D2-9C84-C2BD899A98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72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B30B7B9-9490-49E3-8E9F-B76BDC277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02945E2-E7CC-4544-80E4-3714C3081C0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0F7EFBB-8C6D-4763-8719-9C5F87BB8C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0FF9F-5E4F-FB2E-3C3C-B9E5493CA5F2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32320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 userDrawn="1"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6A3BED4-42B7-4726-B1ED-D14C9C6B7F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056EB0E-2AFA-4C64-BD08-B73960731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93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88" userDrawn="1">
          <p15:clr>
            <a:srgbClr val="A4A3A4"/>
          </p15:clr>
        </p15:guide>
        <p15:guide id="3" orient="horz" pos="1584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D48BA6F-F538-4244-9C7F-AF4F8654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A06442-55A5-4990-B64B-F9100584F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0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 marL="0" indent="0">
              <a:buNone/>
              <a:defRPr sz="1200"/>
            </a:lvl2pPr>
            <a:lvl3pPr marL="228600" indent="0">
              <a:buNone/>
              <a:defRPr sz="1100"/>
            </a:lvl3pPr>
            <a:lvl4pPr marL="406400" indent="0">
              <a:buNone/>
              <a:defRPr sz="7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704F681-49B6-47B0-A3F5-B84E2F9F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65E36D-9038-17A4-D3FD-60F986FD14B5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46431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 userDrawn="1"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E8B3C47-863B-4574-B144-B549D7CCF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B53EA5-A4B5-4924-A9FC-D06D03FBA0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E974059-64C4-4C88-9FC7-54D8D4326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769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E6AC6C-422E-43F2-83DB-CC011DBD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3149D2-E3F9-4AAF-8647-8BAD9DE7EE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39A7532-E74D-4708-B16D-DCDDD74DF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866484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48778" y="3512883"/>
            <a:ext cx="3769708" cy="683264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847689" y="4298127"/>
            <a:ext cx="3772811" cy="1242697"/>
          </a:xfrm>
        </p:spPr>
        <p:txBody>
          <a:bodyPr/>
          <a:lstStyle>
            <a:lvl1pPr>
              <a:spcAft>
                <a:spcPts val="300"/>
              </a:spcAft>
              <a:defRPr lang="en-US" sz="24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307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656398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 userDrawn="1"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 userDrawn="1"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14493C8-3418-4410-BB03-4585076B5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49F85A1-2EAC-46D5-A624-42F7E9A314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26A2EA93-BFA7-494C-A606-0A1A9B890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289C37-549A-0152-AA41-316CBC47389D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0901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12883"/>
            <a:ext cx="2551216" cy="683264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656398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 userDrawn="1"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 userDrawn="1"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12883"/>
            <a:ext cx="2551216" cy="683264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7"/>
            <a:ext cx="2552700" cy="656398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 userDrawn="1"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 userDrawn="1"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2C73FE7-56E8-42D5-818A-03C740681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E29771D-E469-4808-B5C4-CFF5A010F5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5E7282B7-B430-4673-9A50-1F9A431B1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DCE0E-68E7-4B35-6903-4DDA688A1B5A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9862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solidFill>
                  <a:schemeClr val="tx1"/>
                </a:solidFill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F4BA1F4-B51F-43B9-BB5B-BF3A6CFF8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1C3731D-8CFB-C84A-A92F-F58E5CC31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23" y="6418483"/>
            <a:ext cx="950400" cy="1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8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CF4D5D8-BD86-4A59-A49A-CC44295EC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solidFill>
                  <a:schemeClr val="tx1"/>
                </a:solidFill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0EEAD02-91F2-2B43-8D29-1CCDB39E9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23" y="6418483"/>
            <a:ext cx="950400" cy="156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0AC90-FA06-5045-D1D2-4DF24E93868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7378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60AD67-D5E4-438D-BC4B-1DE6B0688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solidFill>
                  <a:schemeClr val="tx1"/>
                </a:solidFill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34E0C57-8A95-EE4A-9C5C-8F4F99711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23" y="6418483"/>
            <a:ext cx="950400" cy="156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06825-738F-0A5A-9E09-9456D0AC971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5000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bg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20499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bg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50445FA-EEE1-4137-AB6F-26D4A3DB4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915876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DBC9C8-01B3-4540-A369-925FCA5B8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10C81B9-7CCA-4D12-920B-B5DCB0754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D85305-1FC7-5A4A-89BD-3709BEDE9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529" y="6420218"/>
            <a:ext cx="948616" cy="156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DDD670-D2A3-C8A0-A297-6EEC2502D9B6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91991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D79282-0C6F-4DA1-AEBF-59BB180A47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DE645EB-7566-458A-A5B5-3D308976F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0711DE-13E5-224F-8A26-A59BCDF99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529" y="6420218"/>
            <a:ext cx="948616" cy="156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6B9BA-56BE-FA28-7A73-6F9E02E854AF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568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I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36" name="Geo">
            <a:extLst>
              <a:ext uri="{FF2B5EF4-FFF2-40B4-BE49-F238E27FC236}">
                <a16:creationId xmlns:a16="http://schemas.microsoft.com/office/drawing/2014/main" id="{327BA366-F3E1-8F45-F165-0ACED29A6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435" y="1327341"/>
            <a:ext cx="5875287" cy="4882959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9343" y="1327342"/>
            <a:ext cx="5478118" cy="488295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here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E1A3F33-370C-430D-5AEB-5186168E9A7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516035"/>
              </p:ext>
            </p:extLst>
          </p:nvPr>
        </p:nvGraphicFramePr>
        <p:xfrm>
          <a:off x="9867007" y="25520"/>
          <a:ext cx="2222077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Mtg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Wbr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FedRAMP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/>
                        <a:t>VDI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0DDF6EA-ADEB-3577-6C37-CCC99864221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32856285"/>
              </p:ext>
            </p:extLst>
          </p:nvPr>
        </p:nvGraphicFramePr>
        <p:xfrm>
          <a:off x="7125750" y="26504"/>
          <a:ext cx="2747989" cy="54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581">
                  <a:extLst>
                    <a:ext uri="{9D8B030D-6E8A-4147-A177-3AD203B41FA5}">
                      <a16:colId xmlns:a16="http://schemas.microsoft.com/office/drawing/2014/main" val="3935268811"/>
                    </a:ext>
                  </a:extLst>
                </a:gridCol>
              </a:tblGrid>
              <a:tr h="246274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Win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Mac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iOS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Android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noProof="0"/>
                        <a:t>Web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noProof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7094163-A5EE-B0A4-3D1B-4E037235A0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84746143"/>
              </p:ext>
            </p:extLst>
          </p:nvPr>
        </p:nvGraphicFramePr>
        <p:xfrm>
          <a:off x="10898724" y="575143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06454DA-1C21-6D0D-11F6-E241ADA47A9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89361313"/>
              </p:ext>
            </p:extLst>
          </p:nvPr>
        </p:nvGraphicFramePr>
        <p:xfrm>
          <a:off x="9848271" y="575143"/>
          <a:ext cx="106624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49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60474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4442684-F8CE-92BD-7D15-912611C0797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76999228"/>
              </p:ext>
            </p:extLst>
          </p:nvPr>
        </p:nvGraphicFramePr>
        <p:xfrm>
          <a:off x="7125749" y="575715"/>
          <a:ext cx="1566516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849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13667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RoomOS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967E1F6-41F1-947A-574E-4F83F018E3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93441079"/>
              </p:ext>
            </p:extLst>
          </p:nvPr>
        </p:nvGraphicFramePr>
        <p:xfrm>
          <a:off x="8690183" y="575143"/>
          <a:ext cx="1182423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942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90481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MTR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9424BF7-AA2A-4026-9FD2-EEC597714F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381391" y="627304"/>
            <a:ext cx="442486" cy="164819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0C8D323-63CD-32E9-DE94-6A296D66438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12565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5CDE95F-27E4-A475-570E-4AD96C181E8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205889" y="627304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93FFB-7CA2-FB37-F583-A30D2B4CEC5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405785" y="638081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5BB60D9-5643-1228-6E3E-8D4BB05741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87580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862253B-A881-18D1-C445-5623BFC0C73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826234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B9C3AA84-CABB-A38C-7334-913C309D4B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87764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09ECAFFE-9C8E-FE27-1590-F074A5ACF27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05785" y="341970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EE4C044-4F1F-8B9E-4D7B-9FB8BD2CDED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2475" y="336795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7366D97A-56A0-ABBA-F15F-761F0C88A08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7987" y="33679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34F59A5-CF28-4A64-7AF4-AD71D15FE1A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972800" y="341970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01FBE17-910C-ED83-8A8C-7E7C989558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31848" y="33679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488EC26-23E4-C1CE-47F6-C11D80A9794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06784" y="634279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81AE5F73-D563-4279-6A40-9A580D5C576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85822130"/>
              </p:ext>
            </p:extLst>
          </p:nvPr>
        </p:nvGraphicFramePr>
        <p:xfrm>
          <a:off x="8923206" y="877352"/>
          <a:ext cx="1272661" cy="29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2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6113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0843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Call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ED912EA7-030D-3FC4-8379-CD79B99A15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47774088"/>
              </p:ext>
            </p:extLst>
          </p:nvPr>
        </p:nvGraphicFramePr>
        <p:xfrm>
          <a:off x="7652352" y="875457"/>
          <a:ext cx="1270854" cy="29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7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63580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0843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Unified CM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B8CB1374-710F-9F43-46E7-106AC2AD05B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8940" y="940962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1FA90E72-3109-0156-561F-3B311FA3ED7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64505503"/>
              </p:ext>
            </p:extLst>
          </p:nvPr>
        </p:nvGraphicFramePr>
        <p:xfrm>
          <a:off x="10195274" y="875458"/>
          <a:ext cx="127266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2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6113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Bworks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02F3D500-C84D-A6A6-3FAD-BA79E6DA32E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739794" y="934191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11EB68A1-1357-EF57-A8CF-73B150156BC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1024235" y="940962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</p:spTree>
    <p:extLst>
      <p:ext uri="{BB962C8B-B14F-4D97-AF65-F5344CB8AC3E}">
        <p14:creationId xmlns:p14="http://schemas.microsoft.com/office/powerpoint/2010/main" val="2776094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0B2582-0AA8-4ADE-93ED-933389D9CE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63C86CC-9F1B-4BC4-B31D-B1F8DE70F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AD166B-9B85-C34A-8009-401099CF78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529" y="6420218"/>
            <a:ext cx="948616" cy="156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4CC099-D70B-00CB-6D67-97E3C87A6F31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3947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 userDrawn="1"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 userDrawn="1"/>
        </p:nvSpPr>
        <p:spPr>
          <a:xfrm>
            <a:off x="304800" y="6411595"/>
            <a:ext cx="2819400" cy="179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E34736F-B029-49B8-8AB9-9AF8885179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9585" y="2209800"/>
            <a:ext cx="2908667" cy="2130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8A890B-08D9-EB80-9C0A-1C0F8F95AADE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80391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 userDrawn="1"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 userDrawn="1"/>
        </p:nvSpPr>
        <p:spPr>
          <a:xfrm>
            <a:off x="571499" y="6375043"/>
            <a:ext cx="1072703" cy="230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8476E2B-BF0F-43E5-977E-B7359AD1B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9689" y="6096308"/>
            <a:ext cx="1557161" cy="430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E25FE-0B42-8CC6-DF5A-A2ED9806DA92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60443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92" indent="-228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85" indent="-22012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77" indent="-146047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D7B99E-631F-4286-81F5-A723BE768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828726"/>
            <a:ext cx="11582400" cy="4550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here, with a contextual sentence about the slide.</a:t>
            </a:r>
          </a:p>
        </p:txBody>
      </p:sp>
      <p:sp>
        <p:nvSpPr>
          <p:cNvPr id="8" name="Title Placeholder 5">
            <a:extLst>
              <a:ext uri="{FF2B5EF4-FFF2-40B4-BE49-F238E27FC236}">
                <a16:creationId xmlns:a16="http://schemas.microsoft.com/office/drawing/2014/main" id="{126C2BB9-3867-434A-82C6-38D0F96F00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9856" y="179103"/>
            <a:ext cx="11127317" cy="6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874FC-DA1A-FAF8-E0E1-C56F7634F794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1979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51" y="361440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51" y="2137019"/>
            <a:ext cx="11077296" cy="41365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DF400-071B-6C6A-CFAF-25B976A132B6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52061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Oran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5C2A2-09F9-93A9-6260-AFFD731A5AEC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0396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10DFBF-C79D-4B7A-9847-2B080ADE93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888" y="1679273"/>
            <a:ext cx="11127317" cy="4419543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374561" indent="-298382">
              <a:lnSpc>
                <a:spcPct val="100000"/>
              </a:lnSpc>
              <a:spcBef>
                <a:spcPts val="148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100000"/>
              </a:lnSpc>
              <a:spcBef>
                <a:spcPts val="600"/>
              </a:spcBef>
              <a:buClrTx/>
              <a:buSzPct val="10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996719" indent="-228548">
              <a:lnSpc>
                <a:spcPct val="100000"/>
              </a:lnSpc>
              <a:buClrTx/>
              <a:buSzPct val="100000"/>
              <a:buFont typeface="Wingdings" panose="05000000000000000000" pitchFamily="2" charset="2"/>
              <a:buChar char="ü"/>
              <a:defRPr sz="1867" b="0" i="0">
                <a:solidFill>
                  <a:schemeClr val="accent2"/>
                </a:solidFill>
                <a:latin typeface="+mn-lt"/>
                <a:cs typeface="CiscoSans ExtraLight"/>
              </a:defRPr>
            </a:lvl3pPr>
            <a:lvl4pPr marL="1214683" indent="-228548">
              <a:lnSpc>
                <a:spcPct val="100000"/>
              </a:lnSpc>
              <a:buClrTx/>
              <a:buSzPct val="100000"/>
              <a:buFont typeface="Courier New" panose="02070309020205020404" pitchFamily="49" charset="0"/>
              <a:buChar char="o"/>
              <a:defRPr sz="1600" b="0" i="0">
                <a:solidFill>
                  <a:srgbClr val="6EBE4A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First level bullet is square, dark grey</a:t>
            </a:r>
          </a:p>
          <a:p>
            <a:pPr lvl="1"/>
            <a:r>
              <a:rPr lang="en-US"/>
              <a:t>Second level bullet is circle, medium grey</a:t>
            </a:r>
          </a:p>
          <a:p>
            <a:pPr lvl="2"/>
            <a:r>
              <a:rPr lang="en-US"/>
              <a:t>Third level bullet is checkmark, turquoise blue</a:t>
            </a:r>
          </a:p>
          <a:p>
            <a:pPr lvl="3"/>
            <a:r>
              <a:rPr lang="en-US"/>
              <a:t>Fourth level bullet is empty circle, green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31BE6FC7-3913-4C1C-A03C-4FBCA667F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16985" y="390144"/>
            <a:ext cx="1158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32pt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1420B2A-A6A3-4787-904A-FB58B5132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999067"/>
            <a:ext cx="11582400" cy="4550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67"/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 here, with a contextual sentence about the slide.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E5E4F-D8E8-CEF9-7BEE-5F6EFA4C380F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9874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N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0A41F75-AE5D-D841-AEDC-396434A4A8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99" y="6392015"/>
            <a:ext cx="1115907" cy="18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B732C-8A7A-48E9-69CC-4C98D998F5AE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29292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7A9CA3-DC06-4047-386A-BD98C7E8CE65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87931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D14E4-4AEC-002B-C81B-5C5C482CDC22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0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I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81B4D-AB81-86B4-049F-918F224F18E9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9A59796-79FA-DF9B-9193-B792BC6F5DF9}"/>
              </a:ext>
            </a:extLst>
          </p:cNvPr>
          <p:cNvSpPr txBox="1">
            <a:spLocks/>
          </p:cNvSpPr>
          <p:nvPr userDrawn="1"/>
        </p:nvSpPr>
        <p:spPr>
          <a:xfrm>
            <a:off x="8627288" y="6403643"/>
            <a:ext cx="2405231" cy="2685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61">
              <a:spcBef>
                <a:spcPts val="1433"/>
              </a:spcBef>
              <a:buClr>
                <a:srgbClr val="00BCEB"/>
              </a:buClr>
              <a:buNone/>
              <a:defRPr/>
            </a:pPr>
            <a:r>
              <a:rPr lang="en-GB" sz="800">
                <a:solidFill>
                  <a:srgbClr val="676767">
                    <a:lumMod val="60000"/>
                    <a:lumOff val="40000"/>
                  </a:srgbClr>
                </a:solidFill>
                <a:latin typeface="CiscoSansTT ExtraLight"/>
              </a:rPr>
              <a:t>Expected delivery dates are subject to change</a:t>
            </a:r>
          </a:p>
        </p:txBody>
      </p:sp>
      <p:sp>
        <p:nvSpPr>
          <p:cNvPr id="10" name="Graphics">
            <a:extLst>
              <a:ext uri="{FF2B5EF4-FFF2-40B4-BE49-F238E27FC236}">
                <a16:creationId xmlns:a16="http://schemas.microsoft.com/office/drawing/2014/main" id="{B706317D-8745-4EFA-B78E-7C824CCC92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74973" y="1327341"/>
            <a:ext cx="5712252" cy="4895129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GB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GB"/>
              <a:t>Paste Pictures and Screen shots </a:t>
            </a:r>
            <a:r>
              <a:rPr lang="en-GB" err="1"/>
              <a:t>hereGraphics</a:t>
            </a:r>
            <a:endParaRPr lang="en-GB"/>
          </a:p>
        </p:txBody>
      </p:sp>
      <p:sp>
        <p:nvSpPr>
          <p:cNvPr id="19" name="MainText">
            <a:extLst>
              <a:ext uri="{FF2B5EF4-FFF2-40B4-BE49-F238E27FC236}">
                <a16:creationId xmlns:a16="http://schemas.microsoft.com/office/drawing/2014/main" id="{4EB52465-B9FC-8C5C-5F1E-89F187967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352" y="1327341"/>
            <a:ext cx="5778254" cy="4895128"/>
          </a:xfrm>
        </p:spPr>
        <p:txBody>
          <a:bodyPr/>
          <a:lstStyle>
            <a:lvl1pPr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defRPr lang="en-US" sz="1400" b="0" i="0" kern="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  <a:p>
            <a:pPr lvl="0"/>
            <a:r>
              <a:rPr lang="en-US"/>
              <a:t>Main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0665227-E9E1-F099-D764-83A0F0D95B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32352" y="835120"/>
            <a:ext cx="6266622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11488C6-0956-41A8-8DD9-9AE162DD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2" y="149100"/>
            <a:ext cx="6266622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85E377-0161-984E-96D0-A1268E7A9F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9080544"/>
              </p:ext>
            </p:extLst>
          </p:nvPr>
        </p:nvGraphicFramePr>
        <p:xfrm>
          <a:off x="9867007" y="25520"/>
          <a:ext cx="2222077" cy="55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Mtg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Wbr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err="1"/>
                        <a:t>FedRAMP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/>
                        <a:t>VDI</a:t>
                      </a:r>
                      <a:endParaRPr lang="en-US" sz="900" baseline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0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6F959A-8573-B7CF-A37E-65C4ED74FA4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01000306"/>
              </p:ext>
            </p:extLst>
          </p:nvPr>
        </p:nvGraphicFramePr>
        <p:xfrm>
          <a:off x="7125750" y="26504"/>
          <a:ext cx="2747989" cy="54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581">
                  <a:extLst>
                    <a:ext uri="{9D8B030D-6E8A-4147-A177-3AD203B41FA5}">
                      <a16:colId xmlns:a16="http://schemas.microsoft.com/office/drawing/2014/main" val="3935268811"/>
                    </a:ext>
                  </a:extLst>
                </a:gridCol>
              </a:tblGrid>
              <a:tr h="246274"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Win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Mac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iOS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aseline="0" noProof="0"/>
                        <a:t>Android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noProof="0"/>
                        <a:t>Web</a:t>
                      </a:r>
                      <a:endParaRPr lang="en-US" sz="900" baseline="0" noProof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noProof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noProof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41AD09-01DF-9855-15CC-C58A15C0FF3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9582158"/>
              </p:ext>
            </p:extLst>
          </p:nvPr>
        </p:nvGraphicFramePr>
        <p:xfrm>
          <a:off x="10898724" y="575143"/>
          <a:ext cx="118850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76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800" b="1" kern="1200" baseline="0">
                          <a:solidFill>
                            <a:schemeClr val="lt1"/>
                          </a:solidFill>
                        </a:rPr>
                        <a:t>Availability</a:t>
                      </a:r>
                      <a:endParaRPr lang="en-US" sz="8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3566FB-63D4-DCFD-A74A-0487757FD25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88530359"/>
              </p:ext>
            </p:extLst>
          </p:nvPr>
        </p:nvGraphicFramePr>
        <p:xfrm>
          <a:off x="9848271" y="575143"/>
          <a:ext cx="106624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49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60474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Geo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76910-F216-BF8E-0B90-DE09A34B0BE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8731214"/>
              </p:ext>
            </p:extLst>
          </p:nvPr>
        </p:nvGraphicFramePr>
        <p:xfrm>
          <a:off x="7125749" y="575715"/>
          <a:ext cx="1566516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849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513667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RoomOS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9180E88-0D6A-21B3-175E-AF6D5342F57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31824289"/>
              </p:ext>
            </p:extLst>
          </p:nvPr>
        </p:nvGraphicFramePr>
        <p:xfrm>
          <a:off x="8690183" y="575143"/>
          <a:ext cx="1182423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942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90481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</a:rPr>
                        <a:t>MTR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A8C2D87-463B-9E24-0627-D08B06A3FC6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381391" y="627304"/>
            <a:ext cx="442486" cy="164819"/>
          </a:xfrm>
        </p:spPr>
        <p:txBody>
          <a:bodyPr/>
          <a:lstStyle>
            <a:lvl1pPr algn="ctr">
              <a:defRPr sz="1000" b="1"/>
            </a:lvl1pPr>
          </a:lstStyle>
          <a:p>
            <a:pPr lvl="0"/>
            <a:r>
              <a:rPr lang="en-US"/>
              <a:t>All</a:t>
            </a:r>
          </a:p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154A697-CD96-9C8D-5ECF-802EF30B869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12565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F948FCDC-B2A3-5A9F-D73E-496867C64B2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205889" y="627304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72925138-7EF6-2A35-FB66-AEE05D87644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405785" y="638081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353D279-7ADE-C5AE-7113-E0B0BC89116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87580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8E9F498-1BB3-2DE6-9167-20CF59D6743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826234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99D55B8-AD11-4ACB-4256-AC234E35E5D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87764" y="345806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8FC3592D-B57A-8591-EF58-6903210EE3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05785" y="341970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D388BC2-9EB8-882F-FC61-A4BA0C8AF41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2475" y="336795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B8F5253F-8376-F4D2-A40D-E7A1DCF661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7987" y="33679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2D04B386-2EFE-3E63-CC13-259BEF48EB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972800" y="341970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BB6D7DB-F850-B639-6DCD-AA012E6A9FD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31848" y="336794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453243E0-2137-90AA-126C-1D1D8B7F5C2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606784" y="634279"/>
            <a:ext cx="442486" cy="164819"/>
          </a:xfrm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GA/LA</a:t>
            </a:r>
          </a:p>
          <a:p>
            <a:pPr lvl="0"/>
            <a:endParaRPr lang="en-US"/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43BDAEE4-FD1A-97C8-439B-5830154FE6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68046985"/>
              </p:ext>
            </p:extLst>
          </p:nvPr>
        </p:nvGraphicFramePr>
        <p:xfrm>
          <a:off x="8923206" y="877352"/>
          <a:ext cx="1272661" cy="29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2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6113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0843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Call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D379967D-AEBD-42D3-184A-5DC07C404F1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95185443"/>
              </p:ext>
            </p:extLst>
          </p:nvPr>
        </p:nvGraphicFramePr>
        <p:xfrm>
          <a:off x="7652352" y="875457"/>
          <a:ext cx="1270854" cy="29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74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63580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0843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Unified CM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4BCB538-CA17-AFCC-072D-0369DD7EC60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8940" y="940962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8277CF6F-87F5-F947-55F4-7772DCC649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81676176"/>
              </p:ext>
            </p:extLst>
          </p:nvPr>
        </p:nvGraphicFramePr>
        <p:xfrm>
          <a:off x="10195274" y="875458"/>
          <a:ext cx="1272661" cy="29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28">
                  <a:extLst>
                    <a:ext uri="{9D8B030D-6E8A-4147-A177-3AD203B41FA5}">
                      <a16:colId xmlns:a16="http://schemas.microsoft.com/office/drawing/2014/main" val="1596221565"/>
                    </a:ext>
                  </a:extLst>
                </a:gridCol>
                <a:gridCol w="461133">
                  <a:extLst>
                    <a:ext uri="{9D8B030D-6E8A-4147-A177-3AD203B41FA5}">
                      <a16:colId xmlns:a16="http://schemas.microsoft.com/office/drawing/2014/main" val="2368090421"/>
                    </a:ext>
                  </a:extLst>
                </a:gridCol>
              </a:tblGrid>
              <a:tr h="296111"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r>
                        <a:rPr lang="en-US" sz="900" b="1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900" b="1" kern="1200" baseline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Bworks</a:t>
                      </a:r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82171" rtl="0" eaLnBrk="1" latinLnBrk="0" hangingPunct="1"/>
                      <a:endParaRPr lang="en-US" sz="900" b="1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192"/>
                  </a:ext>
                </a:extLst>
              </a:tr>
            </a:tbl>
          </a:graphicData>
        </a:graphic>
      </p:graphicFrame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B42FB398-8931-41F2-950F-6A6CC778E9F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739794" y="934191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793F67-967C-74A6-7B8F-F924D50DEA9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1024235" y="940962"/>
            <a:ext cx="442486" cy="164819"/>
          </a:xfrm>
          <a:noFill/>
        </p:spPr>
        <p:txBody>
          <a:bodyPr/>
          <a:lstStyle>
            <a:lvl1pPr>
              <a:defRPr sz="1000" b="1"/>
            </a:lvl1pPr>
          </a:lstStyle>
          <a:p>
            <a:pPr lvl="0"/>
            <a:r>
              <a:rPr lang="en-US"/>
              <a:t>Yes/No</a:t>
            </a:r>
          </a:p>
        </p:txBody>
      </p:sp>
    </p:spTree>
    <p:extLst>
      <p:ext uri="{BB962C8B-B14F-4D97-AF65-F5344CB8AC3E}">
        <p14:creationId xmlns:p14="http://schemas.microsoft.com/office/powerpoint/2010/main" val="183300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2F0B3-1B9A-19B3-FE1A-CE9F66865A5B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724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5691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93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50E7F-6BC1-DFC1-A2EA-1CE0A4B62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7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ail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5317" y="587843"/>
            <a:ext cx="4348583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 Version 4x.x Month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3F3EF27-6A14-4D7C-8508-4A9955001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7AFB7-349E-3C3C-FBF3-DBDF5102449B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5B2B86-7A44-A4FB-E3FD-31529EDDEDF1}"/>
              </a:ext>
            </a:extLst>
          </p:cNvPr>
          <p:cNvSpPr txBox="1">
            <a:spLocks/>
          </p:cNvSpPr>
          <p:nvPr userDrawn="1"/>
        </p:nvSpPr>
        <p:spPr>
          <a:xfrm>
            <a:off x="469900" y="451652"/>
            <a:ext cx="12192000" cy="609600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baseline="0" dirty="0">
                <a:solidFill>
                  <a:schemeClr val="tx1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61">
              <a:defRPr/>
            </a:pPr>
            <a:endParaRPr lang="en-US" sz="3733">
              <a:solidFill>
                <a:schemeClr val="bg2"/>
              </a:solidFill>
              <a:latin typeface="CiscoSans"/>
              <a:cs typeface="CiscoSansTT" panose="020B05030202010203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7920F-28A5-BEF4-80FD-66265FBFB42B}"/>
              </a:ext>
            </a:extLst>
          </p:cNvPr>
          <p:cNvSpPr txBox="1">
            <a:spLocks/>
          </p:cNvSpPr>
          <p:nvPr userDrawn="1"/>
        </p:nvSpPr>
        <p:spPr>
          <a:xfrm>
            <a:off x="469900" y="1218711"/>
            <a:ext cx="11582400" cy="45508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2261">
              <a:spcBef>
                <a:spcPts val="1433"/>
              </a:spcBef>
              <a:buClr>
                <a:srgbClr val="555558"/>
              </a:buClr>
              <a:buNone/>
              <a:defRPr/>
            </a:pPr>
            <a:r>
              <a:rPr lang="en-US" sz="2000">
                <a:solidFill>
                  <a:schemeClr val="bg2"/>
                </a:solidFill>
                <a:latin typeface="CiscoSans"/>
                <a:cs typeface="CiscoSansTT" panose="020B0503020201020303" pitchFamily="34" charset="0"/>
              </a:rPr>
              <a:t>Important dates to be aware of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3DB3C-D873-7E0A-6CCF-5FC2E68881BA}"/>
              </a:ext>
            </a:extLst>
          </p:cNvPr>
          <p:cNvSpPr/>
          <p:nvPr userDrawn="1"/>
        </p:nvSpPr>
        <p:spPr>
          <a:xfrm>
            <a:off x="6843694" y="1704841"/>
            <a:ext cx="4806762" cy="1785104"/>
          </a:xfrm>
          <a:prstGeom prst="rect">
            <a:avLst/>
          </a:prstGeom>
          <a:solidFill>
            <a:schemeClr val="tx1"/>
          </a:solidFill>
          <a:ln w="28575">
            <a:solidFill>
              <a:srgbClr val="0872F0"/>
            </a:solidFill>
          </a:ln>
        </p:spPr>
        <p:txBody>
          <a:bodyPr wrap="square" lIns="121920" tIns="60960" rIns="121920" bIns="60960" anchor="t">
            <a:spAutoFit/>
          </a:bodyPr>
          <a:lstStyle/>
          <a:p>
            <a:pPr marL="228594" indent="-228594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"/>
                <a:ea typeface="ＭＳ Ｐゴシック"/>
                <a:cs typeface="CiscoSansTT" panose="020B0503020201020303" pitchFamily="34" charset="0"/>
              </a:rPr>
              <a:t>What's New for the Latest Channel of Webex Meetings: </a:t>
            </a:r>
            <a:r>
              <a:rPr lang="en-US" sz="1200">
                <a:solidFill>
                  <a:schemeClr val="accent1"/>
                </a:solidFill>
                <a:latin typeface="CiscoSans"/>
                <a:ea typeface="ＭＳ Ｐゴシック"/>
                <a:cs typeface="CiscoSansTT" panose="020B05030202010203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help.webex.com/xcwws1</a:t>
            </a:r>
            <a:endParaRPr lang="en-US" sz="1200">
              <a:solidFill>
                <a:schemeClr val="accent1"/>
              </a:solidFill>
              <a:latin typeface="CiscoSans"/>
              <a:ea typeface="ＭＳ Ｐゴシック" pitchFamily="34" charset="-128"/>
              <a:cs typeface="CiscoSansTT" panose="020B0503020201020303" pitchFamily="34" charset="0"/>
            </a:endParaRPr>
          </a:p>
          <a:p>
            <a:pPr marL="228594" indent="-228594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"/>
                <a:ea typeface="ＭＳ Ｐゴシック"/>
                <a:cs typeface="CiscoSansTT" panose="020B0503020201020303" pitchFamily="34" charset="0"/>
              </a:rPr>
              <a:t>Monthly maintenance and upgrade schedules for all clusters: </a:t>
            </a:r>
            <a:r>
              <a:rPr lang="en-US" sz="1200">
                <a:solidFill>
                  <a:schemeClr val="accent1"/>
                </a:solidFill>
                <a:latin typeface="CiscoSans"/>
                <a:ea typeface="ＭＳ Ｐゴシック"/>
                <a:cs typeface="CiscoSansTT" panose="020B05030202010203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status.webex.com/maintenance</a:t>
            </a:r>
            <a:endParaRPr lang="en-US" sz="1200">
              <a:solidFill>
                <a:schemeClr val="accent1"/>
              </a:solidFill>
              <a:latin typeface="CiscoSans"/>
              <a:ea typeface="ＭＳ Ｐゴシック"/>
              <a:cs typeface="CiscoSansTT" panose="020B0503020201020303" pitchFamily="34" charset="0"/>
            </a:endParaRPr>
          </a:p>
          <a:p>
            <a:pPr marL="228594" indent="-228594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"/>
                <a:ea typeface="SimSun" panose="02010600030101010101" pitchFamily="2" charset="-122"/>
                <a:cs typeface="Arial" panose="020B0604020202020204" pitchFamily="34" charset="0"/>
              </a:rPr>
              <a:t>Open and Resolved Bugs for the Latest Webex Meetings Updates: </a:t>
            </a:r>
            <a:r>
              <a:rPr lang="en-US" sz="1200">
                <a:solidFill>
                  <a:schemeClr val="accent1"/>
                </a:solidFill>
                <a:latin typeface="Cisco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https://help.webex.com/c3r7uf/</a:t>
            </a:r>
            <a:endParaRPr lang="en-US" sz="1200">
              <a:solidFill>
                <a:schemeClr val="accent1"/>
              </a:solidFill>
              <a:latin typeface="CiscoSans"/>
            </a:endParaRPr>
          </a:p>
          <a:p>
            <a:pPr marL="228594" indent="-228594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"/>
                <a:ea typeface="SimSun" panose="02010600030101010101" pitchFamily="2" charset="-122"/>
                <a:cs typeface="Arial" panose="020B0604020202020204" pitchFamily="34" charset="0"/>
              </a:rPr>
              <a:t>Calendar for updates on individual cluster updates </a:t>
            </a:r>
          </a:p>
          <a:p>
            <a:pPr marL="228594" indent="-228594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"/>
                <a:ea typeface="SimSun" panose="02010600030101010101" pitchFamily="2" charset="-122"/>
                <a:cs typeface="Arial" panose="020B0604020202020204" pitchFamily="34" charset="0"/>
                <a:hlinkClick r:id="rId5"/>
              </a:rPr>
              <a:t>https://status.webex.com/calendar?lang=en_US</a:t>
            </a:r>
            <a:endParaRPr lang="en-US" sz="1200">
              <a:solidFill>
                <a:schemeClr val="bg2"/>
              </a:solidFill>
              <a:latin typeface="CiscoSans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28594" indent="-228594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bg2"/>
              </a:solidFill>
              <a:latin typeface="CiscoSans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5894802-D736-AE71-FC66-AD117040649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51156376"/>
              </p:ext>
            </p:extLst>
          </p:nvPr>
        </p:nvGraphicFramePr>
        <p:xfrm>
          <a:off x="541544" y="1673795"/>
          <a:ext cx="5207169" cy="4527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839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Suite</a:t>
                      </a:r>
                      <a:endParaRPr lang="en-US" sz="1400" b="1" i="0">
                        <a:solidFill>
                          <a:schemeClr val="bg1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34">
                <a:tc>
                  <a:txBody>
                    <a:bodyPr/>
                    <a:lstStyle/>
                    <a:p>
                      <a:pPr marL="0" marR="0" indent="0" algn="ct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BTS (Beta Test Server)</a:t>
                      </a:r>
                      <a:endParaRPr lang="en-US" sz="1400" b="0" i="0" kern="120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400" b="0" i="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648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2"/>
                          </a:solidFill>
                          <a:latin typeface="+mn-lt"/>
                        </a:rPr>
                        <a:t>NPI/TOI delivery</a:t>
                      </a:r>
                      <a:endParaRPr lang="en-US" sz="1400" b="0" i="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4335">
                <a:tc>
                  <a:txBody>
                    <a:bodyPr/>
                    <a:lstStyle/>
                    <a:p>
                      <a:pPr marL="5715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LA (Limited </a:t>
                      </a:r>
                      <a:r>
                        <a:rPr lang="fr-FR" sz="1400" b="0" kern="1200" err="1">
                          <a:solidFill>
                            <a:schemeClr val="bg2"/>
                          </a:solidFill>
                          <a:latin typeface="+mn-lt"/>
                        </a:rPr>
                        <a:t>Availability</a:t>
                      </a:r>
                      <a:r>
                        <a:rPr lang="fr-FR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) – Cluster B/AI</a:t>
                      </a:r>
                    </a:p>
                    <a:p>
                      <a:pPr marL="5715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kern="1200" noProof="0">
                          <a:solidFill>
                            <a:schemeClr val="bg2"/>
                          </a:solidFill>
                          <a:latin typeface="+mn-lt"/>
                        </a:rPr>
                        <a:t>Cisco-</a:t>
                      </a:r>
                      <a:r>
                        <a:rPr lang="en-US" sz="1400" b="0" u="none" strike="noStrike" kern="1200" noProof="0" err="1">
                          <a:solidFill>
                            <a:schemeClr val="bg2"/>
                          </a:solidFill>
                          <a:latin typeface="+mn-lt"/>
                        </a:rPr>
                        <a:t>collab.webex.com</a:t>
                      </a:r>
                      <a:r>
                        <a:rPr lang="en-US" sz="1400" b="0" u="none" strike="noStrike" kern="1200" noProof="0">
                          <a:solidFill>
                            <a:schemeClr val="bg2"/>
                          </a:solidFill>
                          <a:latin typeface="+mn-lt"/>
                        </a:rPr>
                        <a:t> - Cluster B</a:t>
                      </a:r>
                      <a:endParaRPr lang="fr-FR" sz="140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solidFill>
                            <a:schemeClr val="bg2"/>
                          </a:solidFill>
                          <a:latin typeface="+mn-lt"/>
                          <a:ea typeface="CiscoSansTT Light" charset="0"/>
                          <a:cs typeface="CiscoSansTT Light" charset="0"/>
                        </a:rPr>
                        <a:t>Cluster B: </a:t>
                      </a:r>
                    </a:p>
                    <a:p>
                      <a:pPr marL="0" marR="0" lvl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  <a:p>
                      <a:pPr marL="0" marR="0" lvl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solidFill>
                            <a:schemeClr val="bg2"/>
                          </a:solidFill>
                          <a:latin typeface="+mn-lt"/>
                          <a:ea typeface="CiscoSansTT Light" charset="0"/>
                          <a:cs typeface="CiscoSansTT Light" charset="0"/>
                        </a:rPr>
                        <a:t>Cluster AI: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006921479"/>
                  </a:ext>
                </a:extLst>
              </a:tr>
              <a:tr h="881923">
                <a:tc>
                  <a:txBody>
                    <a:bodyPr/>
                    <a:lstStyle/>
                    <a:p>
                      <a:pPr marL="5715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GA Platform</a:t>
                      </a:r>
                    </a:p>
                    <a:p>
                      <a:pPr marL="5715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GA Webex App (if Different)</a:t>
                      </a:r>
                      <a:br>
                        <a:rPr lang="en-US" sz="1400" b="0" kern="1200">
                          <a:solidFill>
                            <a:srgbClr val="282828"/>
                          </a:solidFill>
                          <a:latin typeface="+mn-lt"/>
                        </a:rPr>
                      </a:br>
                      <a:r>
                        <a:rPr lang="en-US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Mobile – Submit to App Store</a:t>
                      </a:r>
                      <a:endParaRPr lang="en-US" sz="1400" b="0" i="0" kern="120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02430999"/>
                  </a:ext>
                </a:extLst>
              </a:tr>
              <a:tr h="542840">
                <a:tc>
                  <a:txBody>
                    <a:bodyPr/>
                    <a:lstStyle/>
                    <a:p>
                      <a:pPr marL="5715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kern="1200" err="1">
                          <a:solidFill>
                            <a:schemeClr val="bg2"/>
                          </a:solidFill>
                          <a:latin typeface="+mn-lt"/>
                        </a:rPr>
                        <a:t>AceCloud</a:t>
                      </a:r>
                      <a:r>
                        <a:rPr lang="en-US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 &amp; </a:t>
                      </a:r>
                      <a:r>
                        <a:rPr lang="en-US" sz="1400" b="0" u="none" strike="noStrike" kern="1200" noProof="0" err="1">
                          <a:solidFill>
                            <a:schemeClr val="bg2"/>
                          </a:solidFill>
                          <a:latin typeface="+mn-lt"/>
                        </a:rPr>
                        <a:t>Cisco.webex.com</a:t>
                      </a:r>
                      <a:endParaRPr lang="en-US" sz="140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5715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Cluster AC</a:t>
                      </a:r>
                      <a:endParaRPr lang="en-US" sz="1400" b="0" i="0" kern="1200">
                        <a:solidFill>
                          <a:schemeClr val="bg2"/>
                        </a:solidFill>
                        <a:latin typeface="+mn-lt"/>
                        <a:ea typeface="CiscoSansTT Light" charset="0"/>
                        <a:cs typeface="CiscoSansTT Light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95513212"/>
                  </a:ext>
                </a:extLst>
              </a:tr>
              <a:tr h="443648">
                <a:tc>
                  <a:txBody>
                    <a:bodyPr/>
                    <a:lstStyle/>
                    <a:p>
                      <a:pPr marL="5715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400" b="0" kern="1200" err="1">
                          <a:solidFill>
                            <a:schemeClr val="bg2"/>
                          </a:solidFill>
                          <a:latin typeface="+mn-lt"/>
                        </a:rPr>
                        <a:t>FedRAMP</a:t>
                      </a:r>
                      <a:r>
                        <a:rPr lang="fr-FR" sz="1400" b="0" kern="1200">
                          <a:solidFill>
                            <a:schemeClr val="bg2"/>
                          </a:solidFill>
                          <a:latin typeface="+mn-lt"/>
                        </a:rPr>
                        <a:t> – Cluster FA</a:t>
                      </a:r>
                      <a:endParaRPr lang="en-US" sz="1400" b="0" i="0" kern="120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64128326"/>
                  </a:ext>
                </a:extLst>
              </a:tr>
            </a:tbl>
          </a:graphicData>
        </a:graphic>
      </p:graphicFrame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E3F4799-9DF6-7104-54C2-16B276E6D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1201" y="2431640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734BB7D-9D1A-BF31-0004-7F12D6C35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1201" y="2860670"/>
            <a:ext cx="1529866" cy="29645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1F36FBD-3893-8562-18C3-537B8290FF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902" y="3472925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DBEFA04-9662-51DE-B6B5-61012129B6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9902" y="3874846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2AA73DF-1FA3-385D-A557-F485B9294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1201" y="4362026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5172E26A-573D-18C5-F5D5-8C96E59671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1201" y="5364196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DF571449-5109-3355-CD52-EBA721ACFC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01201" y="5869779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943D2F-1C62-78D7-5BA9-6CBC31350C7E}"/>
              </a:ext>
            </a:extLst>
          </p:cNvPr>
          <p:cNvSpPr txBox="1"/>
          <p:nvPr userDrawn="1"/>
        </p:nvSpPr>
        <p:spPr>
          <a:xfrm>
            <a:off x="571501" y="609600"/>
            <a:ext cx="7233817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defTabSz="882171">
              <a:lnSpc>
                <a:spcPct val="90000"/>
              </a:lnSpc>
              <a:spcBef>
                <a:spcPct val="0"/>
              </a:spcBef>
              <a:buNone/>
              <a:defRPr lang="en-US" sz="3600" b="0" i="0" kern="100" spc="-133" baseline="0" dirty="0">
                <a:solidFill>
                  <a:schemeClr val="bg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Webex Suite Release Schedule for -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581CAE-FA34-D4C6-8E1F-C4BC41CD40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01201" y="4607700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C823B52-664A-AC24-7FA6-376DEB4867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01201" y="4873814"/>
            <a:ext cx="1529866" cy="24424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Month/Day</a:t>
            </a:r>
          </a:p>
        </p:txBody>
      </p:sp>
    </p:spTree>
    <p:extLst>
      <p:ext uri="{BB962C8B-B14F-4D97-AF65-F5344CB8AC3E}">
        <p14:creationId xmlns:p14="http://schemas.microsoft.com/office/powerpoint/2010/main" val="339259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apshot meetings/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EFCBAB-6317-42C6-9C42-C9D698542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792" y="212359"/>
            <a:ext cx="3429000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 noProof="0"/>
              <a:t>Version Number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AD5FF-D3D0-7699-D3A9-C922363E2DC0}"/>
              </a:ext>
            </a:extLst>
          </p:cNvPr>
          <p:cNvSpPr txBox="1"/>
          <p:nvPr userDrawn="1"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6B660-FAEC-4F37-C6BB-873BE454C66F}"/>
              </a:ext>
            </a:extLst>
          </p:cNvPr>
          <p:cNvSpPr txBox="1"/>
          <p:nvPr userDrawn="1"/>
        </p:nvSpPr>
        <p:spPr>
          <a:xfrm>
            <a:off x="385243" y="3948028"/>
            <a:ext cx="1175527" cy="533297"/>
          </a:xfrm>
          <a:prstGeom prst="rect">
            <a:avLst/>
          </a:prstGeom>
          <a:noFill/>
        </p:spPr>
        <p:txBody>
          <a:bodyPr wrap="square" lIns="121867" tIns="60933" rIns="121867" bIns="60933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Control Hub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944883-2598-47E0-7311-9329A3776831}"/>
              </a:ext>
            </a:extLst>
          </p:cNvPr>
          <p:cNvCxnSpPr/>
          <p:nvPr userDrawn="1"/>
        </p:nvCxnSpPr>
        <p:spPr>
          <a:xfrm>
            <a:off x="582589" y="3657422"/>
            <a:ext cx="110341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96B36-B030-6E5B-DCA4-D95CF1373E0D}"/>
              </a:ext>
            </a:extLst>
          </p:cNvPr>
          <p:cNvCxnSpPr/>
          <p:nvPr userDrawn="1"/>
        </p:nvCxnSpPr>
        <p:spPr>
          <a:xfrm>
            <a:off x="575707" y="892208"/>
            <a:ext cx="110352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B4A183-50B4-AD68-0EC5-D27E3B789400}"/>
              </a:ext>
            </a:extLst>
          </p:cNvPr>
          <p:cNvSpPr txBox="1"/>
          <p:nvPr userDrawn="1"/>
        </p:nvSpPr>
        <p:spPr>
          <a:xfrm>
            <a:off x="97139" y="1035896"/>
            <a:ext cx="1869699" cy="53329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Meetings</a:t>
            </a:r>
          </a:p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Experience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14B05-59C2-48D7-DCE6-89B16C926820}"/>
              </a:ext>
            </a:extLst>
          </p:cNvPr>
          <p:cNvCxnSpPr/>
          <p:nvPr userDrawn="1"/>
        </p:nvCxnSpPr>
        <p:spPr>
          <a:xfrm>
            <a:off x="1831783" y="892210"/>
            <a:ext cx="0" cy="5488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E593E9F7-1805-8A5D-40B9-A1DE7E19C7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21" y="1778898"/>
            <a:ext cx="1663811" cy="93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B1E4E3-2D4B-3B63-559C-8CE9CA40D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6199" y="901376"/>
            <a:ext cx="3832111" cy="2527621"/>
          </a:xfrm>
        </p:spPr>
        <p:txBody>
          <a:bodyPr/>
          <a:lstStyle>
            <a:lvl2pPr marL="0" indent="0">
              <a:buNone/>
              <a:defRPr/>
            </a:lvl2pPr>
            <a:lvl4pPr marL="342900" indent="0">
              <a:buNone/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endParaRPr lang="en-US" noProof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53CC9E4-D103-D253-DC9A-A399F6C67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935038"/>
            <a:ext cx="3901671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EA082EF-B7AB-D3AD-323A-0D80428ED5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6199" y="3821101"/>
            <a:ext cx="3832109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6F796FE-56E4-6951-0E00-1423FBE3E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8177" y="3821101"/>
            <a:ext cx="3907616" cy="2493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CBEAB8-2E17-40BE-3F0A-7E14F662D5AF}"/>
              </a:ext>
            </a:extLst>
          </p:cNvPr>
          <p:cNvSpPr txBox="1"/>
          <p:nvPr userDrawn="1"/>
        </p:nvSpPr>
        <p:spPr>
          <a:xfrm>
            <a:off x="575706" y="96549"/>
            <a:ext cx="7455111" cy="728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3600" noProof="0">
                <a:solidFill>
                  <a:schemeClr val="bg1"/>
                </a:solidFill>
                <a:latin typeface="+mj-lt"/>
              </a:rPr>
              <a:t>Snapshot – Meetings &amp; Webinar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28CB3-31A8-C3F9-10A6-B1472E2F7CF5}"/>
              </a:ext>
            </a:extLst>
          </p:cNvPr>
          <p:cNvSpPr txBox="1"/>
          <p:nvPr userDrawn="1"/>
        </p:nvSpPr>
        <p:spPr>
          <a:xfrm>
            <a:off x="10337735" y="1030613"/>
            <a:ext cx="1869699" cy="53329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Webinar </a:t>
            </a:r>
          </a:p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Experience</a:t>
            </a:r>
          </a:p>
        </p:txBody>
      </p:sp>
      <p:pic>
        <p:nvPicPr>
          <p:cNvPr id="11" name="Picture 2" descr="Image">
            <a:extLst>
              <a:ext uri="{FF2B5EF4-FFF2-40B4-BE49-F238E27FC236}">
                <a16:creationId xmlns:a16="http://schemas.microsoft.com/office/drawing/2014/main" id="{24CDDD75-1451-09A5-6A85-4C548C946E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0226" y="1778898"/>
            <a:ext cx="1663811" cy="93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FC1870-ABFF-D6AA-906D-006ECCC798D2}"/>
              </a:ext>
            </a:extLst>
          </p:cNvPr>
          <p:cNvCxnSpPr/>
          <p:nvPr userDrawn="1"/>
        </p:nvCxnSpPr>
        <p:spPr>
          <a:xfrm>
            <a:off x="10250359" y="913096"/>
            <a:ext cx="0" cy="5488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D98DAE-FCCD-2E92-DA32-2B6BA56A8ABB}"/>
              </a:ext>
            </a:extLst>
          </p:cNvPr>
          <p:cNvSpPr txBox="1"/>
          <p:nvPr userDrawn="1"/>
        </p:nvSpPr>
        <p:spPr>
          <a:xfrm>
            <a:off x="10335753" y="3780221"/>
            <a:ext cx="1869699" cy="533297"/>
          </a:xfrm>
          <a:prstGeom prst="rect">
            <a:avLst/>
          </a:prstGeom>
          <a:noFill/>
        </p:spPr>
        <p:txBody>
          <a:bodyPr wrap="square" lIns="121867" tIns="60933" rIns="121867" bIns="60933" rtlCol="0" anchor="t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Pre Meeting</a:t>
            </a:r>
          </a:p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"/>
                <a:ea typeface="CiscoSansTT Light" charset="0"/>
                <a:cs typeface="CiscoSansTT ExtraLight" panose="020B0303020201020303" pitchFamily="34" charset="0"/>
              </a:rPr>
              <a:t>Experience</a:t>
            </a:r>
          </a:p>
        </p:txBody>
      </p:sp>
      <p:pic>
        <p:nvPicPr>
          <p:cNvPr id="16" name="Picture 2" descr="Image">
            <a:extLst>
              <a:ext uri="{FF2B5EF4-FFF2-40B4-BE49-F238E27FC236}">
                <a16:creationId xmlns:a16="http://schemas.microsoft.com/office/drawing/2014/main" id="{FBAC1AA7-A3FA-D16F-2A7E-8433EE3ECE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7735" y="4523223"/>
            <a:ext cx="1663811" cy="93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1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10286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90700"/>
            <a:ext cx="110490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19FA8DD-0F30-B54A-B1C9-F28619277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764EDB-F84F-0A48-932F-68FCDFB83385}"/>
              </a:ext>
            </a:extLst>
          </p:cNvPr>
          <p:cNvPicPr>
            <a:picLocks noChangeAspect="1"/>
          </p:cNvPicPr>
          <p:nvPr userDrawn="1"/>
        </p:nvPicPr>
        <p:blipFill>
          <a:blip r:embed="rId75"/>
          <a:stretch>
            <a:fillRect/>
          </a:stretch>
        </p:blipFill>
        <p:spPr>
          <a:xfrm>
            <a:off x="581529" y="6420218"/>
            <a:ext cx="948616" cy="1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890" r:id="rId2"/>
    <p:sldLayoutId id="2147483934" r:id="rId3"/>
    <p:sldLayoutId id="2147483889" r:id="rId4"/>
    <p:sldLayoutId id="2147483933" r:id="rId5"/>
    <p:sldLayoutId id="2147484083" r:id="rId6"/>
    <p:sldLayoutId id="2147484084" r:id="rId7"/>
    <p:sldLayoutId id="2147484080" r:id="rId8"/>
    <p:sldLayoutId id="2147484081" r:id="rId9"/>
    <p:sldLayoutId id="2147484082" r:id="rId10"/>
    <p:sldLayoutId id="2147484096" r:id="rId11"/>
    <p:sldLayoutId id="2147484085" r:id="rId12"/>
    <p:sldLayoutId id="2147484090" r:id="rId13"/>
    <p:sldLayoutId id="2147484086" r:id="rId14"/>
    <p:sldLayoutId id="2147484087" r:id="rId15"/>
    <p:sldLayoutId id="2147484088" r:id="rId16"/>
    <p:sldLayoutId id="2147484089" r:id="rId17"/>
    <p:sldLayoutId id="2147483924" r:id="rId18"/>
    <p:sldLayoutId id="2147483925" r:id="rId19"/>
    <p:sldLayoutId id="2147483955" r:id="rId20"/>
    <p:sldLayoutId id="2147483909" r:id="rId21"/>
    <p:sldLayoutId id="2147483910" r:id="rId22"/>
    <p:sldLayoutId id="2147483912" r:id="rId23"/>
    <p:sldLayoutId id="2147483911" r:id="rId24"/>
    <p:sldLayoutId id="2147483990" r:id="rId25"/>
    <p:sldLayoutId id="2147483991" r:id="rId26"/>
    <p:sldLayoutId id="2147483993" r:id="rId27"/>
    <p:sldLayoutId id="2147483992" r:id="rId28"/>
    <p:sldLayoutId id="2147483994" r:id="rId29"/>
    <p:sldLayoutId id="2147483980" r:id="rId30"/>
    <p:sldLayoutId id="2147483854" r:id="rId31"/>
    <p:sldLayoutId id="2147483847" r:id="rId32"/>
    <p:sldLayoutId id="2147483893" r:id="rId33"/>
    <p:sldLayoutId id="2147483937" r:id="rId34"/>
    <p:sldLayoutId id="2147483981" r:id="rId35"/>
    <p:sldLayoutId id="2147483935" r:id="rId36"/>
    <p:sldLayoutId id="2147483936" r:id="rId37"/>
    <p:sldLayoutId id="2147483995" r:id="rId38"/>
    <p:sldLayoutId id="2147483996" r:id="rId39"/>
    <p:sldLayoutId id="2147483846" r:id="rId40"/>
    <p:sldLayoutId id="2147483852" r:id="rId41"/>
    <p:sldLayoutId id="2147483855" r:id="rId42"/>
    <p:sldLayoutId id="2147483958" r:id="rId43"/>
    <p:sldLayoutId id="2147483860" r:id="rId44"/>
    <p:sldLayoutId id="2147483902" r:id="rId45"/>
    <p:sldLayoutId id="2147483945" r:id="rId46"/>
    <p:sldLayoutId id="2147483940" r:id="rId47"/>
    <p:sldLayoutId id="2147483946" r:id="rId48"/>
    <p:sldLayoutId id="2147483985" r:id="rId49"/>
    <p:sldLayoutId id="2147483943" r:id="rId50"/>
    <p:sldLayoutId id="2147483944" r:id="rId51"/>
    <p:sldLayoutId id="2147483950" r:id="rId52"/>
    <p:sldLayoutId id="2147483951" r:id="rId53"/>
    <p:sldLayoutId id="2147483917" r:id="rId54"/>
    <p:sldLayoutId id="2147483918" r:id="rId55"/>
    <p:sldLayoutId id="2147483919" r:id="rId56"/>
    <p:sldLayoutId id="2147483953" r:id="rId57"/>
    <p:sldLayoutId id="2147483998" r:id="rId58"/>
    <p:sldLayoutId id="2147483997" r:id="rId59"/>
    <p:sldLayoutId id="2147483999" r:id="rId60"/>
    <p:sldLayoutId id="2147483987" r:id="rId61"/>
    <p:sldLayoutId id="2147483988" r:id="rId62"/>
    <p:sldLayoutId id="2147484002" r:id="rId63"/>
    <p:sldLayoutId id="2147484004" r:id="rId64"/>
    <p:sldLayoutId id="2147484006" r:id="rId65"/>
    <p:sldLayoutId id="2147484007" r:id="rId66"/>
    <p:sldLayoutId id="2147484009" r:id="rId67"/>
    <p:sldLayoutId id="2147484072" r:id="rId68"/>
    <p:sldLayoutId id="2147484071" r:id="rId69"/>
    <p:sldLayoutId id="2147484070" r:id="rId70"/>
    <p:sldLayoutId id="2147484091" r:id="rId71"/>
    <p:sldLayoutId id="2147484095" r:id="rId72"/>
    <p:sldLayoutId id="2147484098" r:id="rId73"/>
  </p:sldLayoutIdLs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3600" b="0" i="0" kern="100" spc="-133" baseline="0" dirty="0">
          <a:solidFill>
            <a:schemeClr val="bg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b="0" i="0" kern="0" spc="0" baseline="0">
          <a:solidFill>
            <a:schemeClr val="bg1"/>
          </a:solidFill>
          <a:latin typeface="+mn-lt"/>
          <a:ea typeface="+mn-ea"/>
          <a:cs typeface="+mn-cs"/>
        </a:defRPr>
      </a:lvl1pPr>
      <a:lvl2pPr marL="171450" indent="-17145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bg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7145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100" b="0" i="0" kern="0" spc="0" baseline="0">
          <a:solidFill>
            <a:schemeClr val="bg1"/>
          </a:solidFill>
          <a:latin typeface="+mn-lt"/>
          <a:ea typeface="+mn-ea"/>
          <a:cs typeface="CiscoSansTT" panose="020B0503020201020303" pitchFamily="34" charset="0"/>
        </a:defRPr>
      </a:lvl3pPr>
      <a:lvl4pPr marL="457200" indent="-11430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700" b="0" i="0" kern="0" spc="0" baseline="0">
          <a:solidFill>
            <a:schemeClr val="bg1"/>
          </a:solidFill>
          <a:latin typeface="+mn-lt"/>
          <a:ea typeface="+mn-ea"/>
          <a:cs typeface="CiscoSansTT" panose="020B0503020201020303" pitchFamily="34" charset="0"/>
        </a:defRPr>
      </a:lvl4pPr>
      <a:lvl5pPr marL="457200" marR="0" indent="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None/>
        <a:tabLst/>
        <a:defRPr sz="600" b="0" i="0" kern="1200" spc="0" baseline="0">
          <a:solidFill>
            <a:schemeClr val="bg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5ACBF0"/>
          </p15:clr>
        </p15:guide>
        <p15:guide id="2" pos="732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orient="horz" pos="2160" userDrawn="1">
          <p15:clr>
            <a:srgbClr val="5ACBF0"/>
          </p15:clr>
        </p15:guide>
        <p15:guide id="5" orient="horz" pos="4104" userDrawn="1">
          <p15:clr>
            <a:srgbClr val="F26B43"/>
          </p15:clr>
        </p15:guide>
        <p15:guide id="8" pos="3744" userDrawn="1">
          <p15:clr>
            <a:srgbClr val="A4A3A4"/>
          </p15:clr>
        </p15:guide>
        <p15:guide id="9" pos="768" userDrawn="1">
          <p15:clr>
            <a:srgbClr val="A4A3A4"/>
          </p15:clr>
        </p15:guide>
        <p15:guide id="10" pos="192" userDrawn="1">
          <p15:clr>
            <a:srgbClr val="A4A3A4"/>
          </p15:clr>
        </p15:guide>
        <p15:guide id="11" pos="7488" userDrawn="1">
          <p15:clr>
            <a:srgbClr val="A4A3A4"/>
          </p15:clr>
        </p15:guide>
        <p15:guide id="16" orient="horz" pos="2064" userDrawn="1">
          <p15:clr>
            <a:srgbClr val="F26B43"/>
          </p15:clr>
        </p15:guide>
        <p15:guide id="17" pos="3936" userDrawn="1">
          <p15:clr>
            <a:srgbClr val="A4A3A4"/>
          </p15:clr>
        </p15:guide>
        <p15:guide id="18" pos="960" userDrawn="1">
          <p15:clr>
            <a:srgbClr val="A4A3A4"/>
          </p15:clr>
        </p15:guide>
        <p15:guide id="19" pos="1368" userDrawn="1">
          <p15:clr>
            <a:srgbClr val="A4A3A4"/>
          </p15:clr>
        </p15:guide>
        <p15:guide id="20" pos="1560" userDrawn="1">
          <p15:clr>
            <a:srgbClr val="A4A3A4"/>
          </p15:clr>
        </p15:guide>
        <p15:guide id="21" pos="1968" userDrawn="1">
          <p15:clr>
            <a:srgbClr val="A4A3A4"/>
          </p15:clr>
        </p15:guide>
        <p15:guide id="22" pos="2160" userDrawn="1">
          <p15:clr>
            <a:srgbClr val="A4A3A4"/>
          </p15:clr>
        </p15:guide>
        <p15:guide id="23" pos="2760" userDrawn="1">
          <p15:clr>
            <a:srgbClr val="A4A3A4"/>
          </p15:clr>
        </p15:guide>
        <p15:guide id="24" pos="3144" userDrawn="1">
          <p15:clr>
            <a:srgbClr val="A4A3A4"/>
          </p15:clr>
        </p15:guide>
        <p15:guide id="25" pos="2568" userDrawn="1">
          <p15:clr>
            <a:srgbClr val="A4A3A4"/>
          </p15:clr>
        </p15:guide>
        <p15:guide id="26" pos="3336" userDrawn="1">
          <p15:clr>
            <a:srgbClr val="A4A3A4"/>
          </p15:clr>
        </p15:guide>
        <p15:guide id="27" pos="4344" userDrawn="1">
          <p15:clr>
            <a:srgbClr val="A4A3A4"/>
          </p15:clr>
        </p15:guide>
        <p15:guide id="28" pos="5136" userDrawn="1">
          <p15:clr>
            <a:srgbClr val="A4A3A4"/>
          </p15:clr>
        </p15:guide>
        <p15:guide id="29" pos="4944" userDrawn="1">
          <p15:clr>
            <a:srgbClr val="A4A3A4"/>
          </p15:clr>
        </p15:guide>
        <p15:guide id="30" pos="4536" userDrawn="1">
          <p15:clr>
            <a:srgbClr val="A4A3A4"/>
          </p15:clr>
        </p15:guide>
        <p15:guide id="31" pos="6120" userDrawn="1">
          <p15:clr>
            <a:srgbClr val="A4A3A4"/>
          </p15:clr>
        </p15:guide>
        <p15:guide id="32" pos="5712" userDrawn="1">
          <p15:clr>
            <a:srgbClr val="A4A3A4"/>
          </p15:clr>
        </p15:guide>
        <p15:guide id="33" pos="5520" userDrawn="1">
          <p15:clr>
            <a:srgbClr val="A4A3A4"/>
          </p15:clr>
        </p15:guide>
        <p15:guide id="34" pos="6720" userDrawn="1">
          <p15:clr>
            <a:srgbClr val="A4A3A4"/>
          </p15:clr>
        </p15:guide>
        <p15:guide id="35" pos="6312" userDrawn="1">
          <p15:clr>
            <a:srgbClr val="A4A3A4"/>
          </p15:clr>
        </p15:guide>
        <p15:guide id="36" pos="6912" userDrawn="1">
          <p15:clr>
            <a:srgbClr val="A4A3A4"/>
          </p15:clr>
        </p15:guide>
        <p15:guide id="37" orient="horz" pos="2260" userDrawn="1">
          <p15:clr>
            <a:srgbClr val="F26B43"/>
          </p15:clr>
        </p15:guide>
        <p15:guide id="48" orient="horz" pos="3912" userDrawn="1">
          <p15:clr>
            <a:srgbClr val="F26B43"/>
          </p15:clr>
        </p15:guide>
        <p15:guide id="55" orient="horz" pos="192" userDrawn="1">
          <p15:clr>
            <a:srgbClr val="F26B43"/>
          </p15:clr>
        </p15:guide>
        <p15:guide id="57" orient="horz" pos="384" userDrawn="1">
          <p15:clr>
            <a:srgbClr val="5ACBF0"/>
          </p15:clr>
        </p15:guide>
        <p15:guide id="58" orient="horz" pos="288" userDrawn="1">
          <p15:clr>
            <a:srgbClr val="F26B43"/>
          </p15:clr>
        </p15:guide>
        <p15:guide id="59" orient="horz" pos="1128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8376C-F786-056A-A8D4-58C19E5CE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5E60F-7324-75CF-3B2E-FE0787EEDB3A}"/>
              </a:ext>
            </a:extLst>
          </p:cNvPr>
          <p:cNvCxnSpPr/>
          <p:nvPr/>
        </p:nvCxnSpPr>
        <p:spPr>
          <a:xfrm>
            <a:off x="5988205" y="119780"/>
            <a:ext cx="0" cy="6136054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A61B5F-CDE6-EFE6-E209-A3C1311D67FF}"/>
              </a:ext>
            </a:extLst>
          </p:cNvPr>
          <p:cNvSpPr txBox="1"/>
          <p:nvPr/>
        </p:nvSpPr>
        <p:spPr>
          <a:xfrm>
            <a:off x="830766" y="202056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Share Web Apps as content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26DE78-7F0D-3587-6A2C-73413FDD0362}"/>
              </a:ext>
            </a:extLst>
          </p:cNvPr>
          <p:cNvSpPr txBox="1"/>
          <p:nvPr/>
        </p:nvSpPr>
        <p:spPr>
          <a:xfrm>
            <a:off x="6339469" y="301726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White balance calibration for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multicam</a:t>
            </a:r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 setups.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A7ADA0-618B-4AE3-7D3D-3C2E068799C5}"/>
              </a:ext>
            </a:extLst>
          </p:cNvPr>
          <p:cNvGrpSpPr/>
          <p:nvPr/>
        </p:nvGrpSpPr>
        <p:grpSpPr>
          <a:xfrm>
            <a:off x="239775" y="1271182"/>
            <a:ext cx="6690707" cy="4315636"/>
            <a:chOff x="4867646" y="1181035"/>
            <a:chExt cx="8756919" cy="47737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2E304B-C264-7188-AA01-DBD0E28BF39C}"/>
                </a:ext>
              </a:extLst>
            </p:cNvPr>
            <p:cNvSpPr txBox="1"/>
            <p:nvPr/>
          </p:nvSpPr>
          <p:spPr>
            <a:xfrm>
              <a:off x="13624565" y="2746148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047924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3657509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4267093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4876678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>
                <a:lnSpc>
                  <a:spcPct val="120000"/>
                </a:lnSpc>
              </a:pPr>
              <a:endParaRPr lang="en-US" sz="2133"/>
            </a:p>
          </p:txBody>
        </p:sp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8FE9CDE-1A3C-17BB-45A5-332AFEF38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347" y="1622498"/>
              <a:ext cx="6353642" cy="3971026"/>
            </a:xfrm>
            <a:prstGeom prst="rect">
              <a:avLst/>
            </a:prstGeom>
          </p:spPr>
        </p:pic>
        <p:pic>
          <p:nvPicPr>
            <p:cNvPr id="17" name="Picture 16" descr="A black tablet with a black screen&#10;&#10;Description automatically generated">
              <a:extLst>
                <a:ext uri="{FF2B5EF4-FFF2-40B4-BE49-F238E27FC236}">
                  <a16:creationId xmlns:a16="http://schemas.microsoft.com/office/drawing/2014/main" id="{AC086C94-52AF-6022-0506-EE2C6CB0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646" y="1181035"/>
              <a:ext cx="7014611" cy="4773786"/>
            </a:xfrm>
            <a:prstGeom prst="rect">
              <a:avLst/>
            </a:prstGeom>
          </p:spPr>
        </p:pic>
      </p:grpSp>
      <p:pic>
        <p:nvPicPr>
          <p:cNvPr id="18" name="Picture 17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69FF18C6-95A0-2693-24E7-BB7276F9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1" t="3183" r="2067" b="3357"/>
          <a:stretch/>
        </p:blipFill>
        <p:spPr>
          <a:xfrm>
            <a:off x="6203796" y="1357243"/>
            <a:ext cx="5830349" cy="3984771"/>
          </a:xfrm>
          <a:prstGeom prst="roundRect">
            <a:avLst>
              <a:gd name="adj" fmla="val 427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78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B678-5D07-B7D5-3050-90912A04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747897"/>
          </a:xfrm>
        </p:spPr>
        <p:txBody>
          <a:bodyPr/>
          <a:lstStyle/>
          <a:p>
            <a:r>
              <a:rPr lang="en-US" sz="1800" b="1" dirty="0"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DECT - Admin access to DECT base station password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CB9AB-8475-EE75-2339-B8F6EF325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3B567-4900-2CA5-F872-CFBD04C20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680" y="4511999"/>
            <a:ext cx="4447952" cy="109123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9EC05-0B7C-915D-2922-3AF6FCEA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487390"/>
            <a:ext cx="6167878" cy="238940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CD8A3-1B4F-C98F-19A4-42F9BE91F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7" y="2853678"/>
            <a:ext cx="3010723" cy="1255593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8147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7672-75B2-AACB-5F40-B1B72036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747897"/>
          </a:xfrm>
        </p:spPr>
        <p:txBody>
          <a:bodyPr/>
          <a:lstStyle/>
          <a:p>
            <a:r>
              <a:rPr lang="en-IN" sz="1800" b="1" dirty="0">
                <a:solidFill>
                  <a:srgbClr val="000000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Get to know the Webex Beta Program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F95FB-FCC2-BA14-4111-3067C0F22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125DD25-A024-FC3D-B37C-BC486A96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30" y="2038920"/>
            <a:ext cx="7772400" cy="27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A9D8C-CFA7-ABCC-C57E-4AF7C3E4D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16FEE1-E345-C2FF-ED09-93D7084DC6AF}"/>
              </a:ext>
            </a:extLst>
          </p:cNvPr>
          <p:cNvCxnSpPr/>
          <p:nvPr/>
        </p:nvCxnSpPr>
        <p:spPr>
          <a:xfrm>
            <a:off x="5798634" y="301083"/>
            <a:ext cx="0" cy="5898995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55FE1C-6E9C-C04D-FDEA-30D3FEE3EE51}"/>
              </a:ext>
            </a:extLst>
          </p:cNvPr>
          <p:cNvSpPr txBox="1"/>
          <p:nvPr/>
        </p:nvSpPr>
        <p:spPr>
          <a:xfrm>
            <a:off x="161693" y="338006"/>
            <a:ext cx="609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Open Webex Whiteboards on Devices via the Webex App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35A69-36EC-60EE-77CB-DD2E2BCB8141}"/>
              </a:ext>
            </a:extLst>
          </p:cNvPr>
          <p:cNvSpPr txBox="1"/>
          <p:nvPr/>
        </p:nvSpPr>
        <p:spPr>
          <a:xfrm>
            <a:off x="6092284" y="333141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Spatial Meetings for Room Bar Pro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55DE11F-F115-790C-F1A4-49E93FFB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33" r="91917">
                        <a14:foregroundMark x1="11750" y1="14884" x2="11750" y2="14884"/>
                        <a14:foregroundMark x1="14333" y1="14535" x2="20667" y2="14651"/>
                        <a14:foregroundMark x1="20417" y1="14070" x2="25500" y2="15000"/>
                        <a14:foregroundMark x1="25500" y1="15000" x2="35500" y2="13023"/>
                        <a14:foregroundMark x1="35500" y1="13023" x2="40083" y2="13488"/>
                        <a14:foregroundMark x1="39500" y1="14651" x2="45333" y2="15349"/>
                        <a14:foregroundMark x1="45333" y1="15349" x2="65917" y2="13837"/>
                        <a14:foregroundMark x1="65917" y1="13837" x2="71000" y2="14070"/>
                        <a14:foregroundMark x1="71000" y1="14070" x2="76083" y2="14070"/>
                        <a14:foregroundMark x1="76083" y1="14070" x2="91167" y2="15349"/>
                        <a14:foregroundMark x1="91167" y1="15349" x2="91917" y2="23953"/>
                        <a14:foregroundMark x1="67083" y1="80233" x2="27083" y2="65465"/>
                        <a14:foregroundMark x1="27083" y1="65465" x2="23333" y2="60814"/>
                        <a14:foregroundMark x1="23333" y1="60814" x2="22417" y2="54070"/>
                        <a14:foregroundMark x1="22417" y1="54070" x2="24000" y2="46860"/>
                        <a14:foregroundMark x1="24000" y1="46860" x2="26917" y2="41163"/>
                        <a14:foregroundMark x1="26917" y1="41163" x2="31333" y2="37093"/>
                        <a14:foregroundMark x1="31333" y1="37093" x2="53333" y2="38256"/>
                        <a14:foregroundMark x1="53333" y1="38256" x2="59083" y2="37907"/>
                        <a14:foregroundMark x1="59083" y1="37907" x2="64167" y2="40930"/>
                        <a14:foregroundMark x1="64167" y1="40930" x2="72000" y2="51628"/>
                        <a14:foregroundMark x1="63417" y1="82907" x2="13000" y2="82907"/>
                        <a14:foregroundMark x1="13000" y1="82907" x2="9750" y2="77558"/>
                        <a14:foregroundMark x1="9750" y1="77558" x2="9500" y2="48721"/>
                        <a14:foregroundMark x1="9500" y1="48721" x2="10833" y2="41977"/>
                        <a14:foregroundMark x1="10833" y1="41977" x2="14083" y2="35930"/>
                        <a14:foregroundMark x1="14083" y1="35930" x2="28750" y2="27558"/>
                        <a14:foregroundMark x1="28750" y1="27558" x2="57167" y2="25698"/>
                        <a14:foregroundMark x1="57167" y1="25698" x2="69333" y2="26860"/>
                        <a14:foregroundMark x1="69333" y1="26860" x2="74167" y2="29535"/>
                        <a14:foregroundMark x1="74167" y1="29535" x2="84750" y2="47791"/>
                        <a14:foregroundMark x1="84750" y1="47791" x2="83250" y2="62209"/>
                        <a14:foregroundMark x1="83250" y1="62209" x2="77750" y2="75698"/>
                        <a14:foregroundMark x1="77750" y1="75698" x2="73167" y2="80000"/>
                        <a14:foregroundMark x1="73167" y1="80000" x2="63250" y2="82326"/>
                        <a14:foregroundMark x1="63250" y1="82326" x2="61333" y2="83953"/>
                        <a14:foregroundMark x1="7833" y1="17907" x2="8083" y2="22093"/>
                        <a14:foregroundMark x1="41417" y1="78953" x2="38667" y2="79651"/>
                        <a14:foregroundMark x1="62250" y1="85698" x2="87833" y2="83140"/>
                        <a14:foregroundMark x1="87833" y1="83140" x2="90583" y2="83953"/>
                        <a14:foregroundMark x1="91500" y1="82093" x2="91167" y2="7255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" t="11695" r="7151" b="11777"/>
          <a:stretch/>
        </p:blipFill>
        <p:spPr bwMode="auto">
          <a:xfrm>
            <a:off x="2234322" y="2266815"/>
            <a:ext cx="2530467" cy="1620529"/>
          </a:xfrm>
          <a:prstGeom prst="roundRect">
            <a:avLst>
              <a:gd name="adj" fmla="val 2722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F2F20F-AC4C-304B-B43B-AC1F71CD6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3" t="654" r="1230" b="1507"/>
          <a:stretch/>
        </p:blipFill>
        <p:spPr>
          <a:xfrm>
            <a:off x="843448" y="2297656"/>
            <a:ext cx="1060073" cy="2159599"/>
          </a:xfrm>
          <a:prstGeom prst="roundRect">
            <a:avLst>
              <a:gd name="adj" fmla="val 427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Content Placeholder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EA3499D-7B67-9914-3A40-24E3517FAC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684055" y="2949328"/>
            <a:ext cx="1988545" cy="1455234"/>
          </a:xfrm>
          <a:prstGeom prst="roundRect">
            <a:avLst>
              <a:gd name="adj" fmla="val 12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FC3973-B0E5-BFB3-A9DB-D01F61B00564}"/>
              </a:ext>
            </a:extLst>
          </p:cNvPr>
          <p:cNvCxnSpPr>
            <a:cxnSpLocks/>
          </p:cNvCxnSpPr>
          <p:nvPr/>
        </p:nvCxnSpPr>
        <p:spPr>
          <a:xfrm flipH="1">
            <a:off x="1700496" y="3652357"/>
            <a:ext cx="1186585" cy="30149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77054B-168C-13C9-B62D-405DE8771464}"/>
              </a:ext>
            </a:extLst>
          </p:cNvPr>
          <p:cNvCxnSpPr>
            <a:cxnSpLocks/>
          </p:cNvCxnSpPr>
          <p:nvPr/>
        </p:nvCxnSpPr>
        <p:spPr>
          <a:xfrm flipV="1">
            <a:off x="1743592" y="3163943"/>
            <a:ext cx="848274" cy="427023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 descr="Spatial Meetings">
            <a:extLst>
              <a:ext uri="{FF2B5EF4-FFF2-40B4-BE49-F238E27FC236}">
                <a16:creationId xmlns:a16="http://schemas.microsoft.com/office/drawing/2014/main" id="{115EE542-892E-D556-1EBB-3CE70C358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902" y="1764825"/>
            <a:ext cx="5993859" cy="3033408"/>
          </a:xfrm>
          <a:prstGeom prst="roundRect">
            <a:avLst>
              <a:gd name="adj" fmla="val 427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28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B8859-2637-0B06-C35C-1B9894C29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6EC992-C0E1-B2F6-B04A-1FED6678A28A}"/>
              </a:ext>
            </a:extLst>
          </p:cNvPr>
          <p:cNvCxnSpPr>
            <a:cxnSpLocks/>
          </p:cNvCxnSpPr>
          <p:nvPr/>
        </p:nvCxnSpPr>
        <p:spPr>
          <a:xfrm>
            <a:off x="5878219" y="142487"/>
            <a:ext cx="57949" cy="6290236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C90CD77-BD6B-6491-BB5F-DB8A638681F7}"/>
              </a:ext>
            </a:extLst>
          </p:cNvPr>
          <p:cNvSpPr txBox="1"/>
          <p:nvPr/>
        </p:nvSpPr>
        <p:spPr>
          <a:xfrm>
            <a:off x="262054" y="425277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OBTP Support for Zoom CRC for Cisco MTR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3E844-2A18-C2E4-5B36-DD00E4E63EAA}"/>
              </a:ext>
            </a:extLst>
          </p:cNvPr>
          <p:cNvSpPr txBox="1"/>
          <p:nvPr/>
        </p:nvSpPr>
        <p:spPr>
          <a:xfrm>
            <a:off x="5936168" y="521001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Permanent Links for Ad-hoc Space Meetings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CFF2CB-2D78-9D2C-4A4F-386D56CD3DFE}"/>
              </a:ext>
            </a:extLst>
          </p:cNvPr>
          <p:cNvGrpSpPr/>
          <p:nvPr/>
        </p:nvGrpSpPr>
        <p:grpSpPr>
          <a:xfrm>
            <a:off x="398535" y="1901514"/>
            <a:ext cx="4770360" cy="3054972"/>
            <a:chOff x="6698974" y="1785578"/>
            <a:chExt cx="4770360" cy="305497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85FE1F9-273F-03B3-9563-5E47A35D12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833" r="91917">
                          <a14:foregroundMark x1="11750" y1="14884" x2="11750" y2="14884"/>
                          <a14:foregroundMark x1="14333" y1="14535" x2="20667" y2="14651"/>
                          <a14:foregroundMark x1="20417" y1="14070" x2="25500" y2="15000"/>
                          <a14:foregroundMark x1="25500" y1="15000" x2="35500" y2="13023"/>
                          <a14:foregroundMark x1="35500" y1="13023" x2="40083" y2="13488"/>
                          <a14:foregroundMark x1="39500" y1="14651" x2="45333" y2="15349"/>
                          <a14:foregroundMark x1="45333" y1="15349" x2="65917" y2="13837"/>
                          <a14:foregroundMark x1="65917" y1="13837" x2="71000" y2="14070"/>
                          <a14:foregroundMark x1="71000" y1="14070" x2="76083" y2="14070"/>
                          <a14:foregroundMark x1="76083" y1="14070" x2="91167" y2="15349"/>
                          <a14:foregroundMark x1="91167" y1="15349" x2="91917" y2="23953"/>
                          <a14:foregroundMark x1="67083" y1="80233" x2="27083" y2="65465"/>
                          <a14:foregroundMark x1="27083" y1="65465" x2="23333" y2="60814"/>
                          <a14:foregroundMark x1="23333" y1="60814" x2="22417" y2="54070"/>
                          <a14:foregroundMark x1="22417" y1="54070" x2="24000" y2="46860"/>
                          <a14:foregroundMark x1="24000" y1="46860" x2="26917" y2="41163"/>
                          <a14:foregroundMark x1="26917" y1="41163" x2="31333" y2="37093"/>
                          <a14:foregroundMark x1="31333" y1="37093" x2="53333" y2="38256"/>
                          <a14:foregroundMark x1="53333" y1="38256" x2="59083" y2="37907"/>
                          <a14:foregroundMark x1="59083" y1="37907" x2="64167" y2="40930"/>
                          <a14:foregroundMark x1="64167" y1="40930" x2="72000" y2="51628"/>
                          <a14:foregroundMark x1="63417" y1="82907" x2="13000" y2="82907"/>
                          <a14:foregroundMark x1="13000" y1="82907" x2="9750" y2="77558"/>
                          <a14:foregroundMark x1="9750" y1="77558" x2="9500" y2="48721"/>
                          <a14:foregroundMark x1="9500" y1="48721" x2="10833" y2="41977"/>
                          <a14:foregroundMark x1="10833" y1="41977" x2="14083" y2="35930"/>
                          <a14:foregroundMark x1="14083" y1="35930" x2="28750" y2="27558"/>
                          <a14:foregroundMark x1="28750" y1="27558" x2="57167" y2="25698"/>
                          <a14:foregroundMark x1="57167" y1="25698" x2="69333" y2="26860"/>
                          <a14:foregroundMark x1="69333" y1="26860" x2="74167" y2="29535"/>
                          <a14:foregroundMark x1="74167" y1="29535" x2="84750" y2="47791"/>
                          <a14:foregroundMark x1="84750" y1="47791" x2="83250" y2="62209"/>
                          <a14:foregroundMark x1="83250" y1="62209" x2="77750" y2="75698"/>
                          <a14:foregroundMark x1="77750" y1="75698" x2="73167" y2="80000"/>
                          <a14:foregroundMark x1="73167" y1="80000" x2="63250" y2="82326"/>
                          <a14:foregroundMark x1="63250" y1="82326" x2="61333" y2="83953"/>
                          <a14:foregroundMark x1="7833" y1="17907" x2="8083" y2="22093"/>
                          <a14:foregroundMark x1="41417" y1="78953" x2="38667" y2="79651"/>
                          <a14:foregroundMark x1="62250" y1="85698" x2="87833" y2="83140"/>
                          <a14:foregroundMark x1="87833" y1="83140" x2="90583" y2="83953"/>
                          <a14:foregroundMark x1="91500" y1="82093" x2="91167" y2="72558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8" t="11695" r="7151" b="11777"/>
            <a:stretch/>
          </p:blipFill>
          <p:spPr bwMode="auto">
            <a:xfrm>
              <a:off x="6698974" y="1785578"/>
              <a:ext cx="4770360" cy="3054972"/>
            </a:xfrm>
            <a:prstGeom prst="roundRect">
              <a:avLst>
                <a:gd name="adj" fmla="val 2722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screenshot of a video conference&#10;&#10;AI-generated content may be incorrect.">
              <a:extLst>
                <a:ext uri="{FF2B5EF4-FFF2-40B4-BE49-F238E27FC236}">
                  <a16:creationId xmlns:a16="http://schemas.microsoft.com/office/drawing/2014/main" id="{3BC9D352-72F9-C476-DA30-EB395CB3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8" b="4"/>
            <a:stretch/>
          </p:blipFill>
          <p:spPr>
            <a:xfrm>
              <a:off x="6759147" y="2004001"/>
              <a:ext cx="4630512" cy="2621546"/>
            </a:xfrm>
            <a:prstGeom prst="roundRect">
              <a:avLst>
                <a:gd name="adj" fmla="val 1998"/>
              </a:avLst>
            </a:prstGeom>
          </p:spPr>
        </p:pic>
      </p:grpSp>
      <p:pic>
        <p:nvPicPr>
          <p:cNvPr id="18" name="Content Placeholder 76" descr="A screenshot of a computer&#10;&#10;Description automatically generated">
            <a:extLst>
              <a:ext uri="{FF2B5EF4-FFF2-40B4-BE49-F238E27FC236}">
                <a16:creationId xmlns:a16="http://schemas.microsoft.com/office/drawing/2014/main" id="{460AAC84-F756-49FE-0441-ED2E1CDE9F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092966" y="1717287"/>
            <a:ext cx="3154804" cy="1717068"/>
          </a:xfrm>
          <a:prstGeom prst="rect">
            <a:avLst/>
          </a:prstGeom>
        </p:spPr>
      </p:pic>
      <p:pic>
        <p:nvPicPr>
          <p:cNvPr id="19" name="Picture 18" descr="Screens screenshot of a phone&#10;&#10;Description automatically generated">
            <a:extLst>
              <a:ext uri="{FF2B5EF4-FFF2-40B4-BE49-F238E27FC236}">
                <a16:creationId xmlns:a16="http://schemas.microsoft.com/office/drawing/2014/main" id="{B560F99D-3368-EC06-766E-FC6F7D423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574" y="3261021"/>
            <a:ext cx="3960905" cy="19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4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41CE8-23EB-2BFE-7EE4-813EA812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B8C35-205E-9C42-6BE2-EC43F4568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922A66-CEC1-2069-96D7-CD6C68063821}"/>
              </a:ext>
            </a:extLst>
          </p:cNvPr>
          <p:cNvCxnSpPr>
            <a:cxnSpLocks/>
          </p:cNvCxnSpPr>
          <p:nvPr/>
        </p:nvCxnSpPr>
        <p:spPr>
          <a:xfrm>
            <a:off x="5878219" y="142487"/>
            <a:ext cx="57949" cy="6290236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433330-9EE7-602B-7711-8A69BA2EEAD6}"/>
              </a:ext>
            </a:extLst>
          </p:cNvPr>
          <p:cNvSpPr txBox="1"/>
          <p:nvPr/>
        </p:nvSpPr>
        <p:spPr>
          <a:xfrm>
            <a:off x="-5240" y="425277"/>
            <a:ext cx="609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rgbClr val="000000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Faster meeting join experience - combine sign-in/join as guest and display name steps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70DBC6-AA0A-1FE8-2100-6D4193B66FFD}"/>
              </a:ext>
            </a:extLst>
          </p:cNvPr>
          <p:cNvSpPr txBox="1"/>
          <p:nvPr/>
        </p:nvSpPr>
        <p:spPr>
          <a:xfrm>
            <a:off x="6094476" y="447644"/>
            <a:ext cx="6133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rgbClr val="000000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Choose the correct audio device for meetings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Content Placeholder 59" descr="A screenshot of a meeting login&#10;&#10;AI-generated content may be incorrect.">
            <a:extLst>
              <a:ext uri="{FF2B5EF4-FFF2-40B4-BE49-F238E27FC236}">
                <a16:creationId xmlns:a16="http://schemas.microsoft.com/office/drawing/2014/main" id="{AA70ADAE-6522-8263-3753-27FF187B25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070" y="1801028"/>
            <a:ext cx="5480839" cy="3255943"/>
          </a:xfrm>
          <a:prstGeom prst="rect">
            <a:avLst/>
          </a:prstGeom>
        </p:spPr>
      </p:pic>
      <p:pic>
        <p:nvPicPr>
          <p:cNvPr id="18" name="Content Placeholder 39" descr="A screenshot of a video call&#10;&#10;Description automatically generated">
            <a:extLst>
              <a:ext uri="{FF2B5EF4-FFF2-40B4-BE49-F238E27FC236}">
                <a16:creationId xmlns:a16="http://schemas.microsoft.com/office/drawing/2014/main" id="{06A67DDF-9D87-DB88-1445-429FF162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493"/>
          <a:stretch/>
        </p:blipFill>
        <p:spPr>
          <a:xfrm>
            <a:off x="6823137" y="1349259"/>
            <a:ext cx="4675847" cy="41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3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68EEB-2DFD-2919-F211-E47AC38F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B734-3C01-ADE4-36FA-61B916FE3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9EEED-970D-D2EB-0DC2-25951E9258D2}"/>
              </a:ext>
            </a:extLst>
          </p:cNvPr>
          <p:cNvSpPr txBox="1"/>
          <p:nvPr/>
        </p:nvSpPr>
        <p:spPr>
          <a:xfrm>
            <a:off x="3046142" y="336373"/>
            <a:ext cx="609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rgbClr val="000000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Grid view default for presenter in floating video window, along with self-view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7AAA5-1969-E8BA-AF1C-C2641BEC5145}"/>
              </a:ext>
            </a:extLst>
          </p:cNvPr>
          <p:cNvGrpSpPr/>
          <p:nvPr/>
        </p:nvGrpSpPr>
        <p:grpSpPr>
          <a:xfrm>
            <a:off x="3046142" y="1393902"/>
            <a:ext cx="4778889" cy="4595363"/>
            <a:chOff x="-226829" y="812204"/>
            <a:chExt cx="5304149" cy="4597547"/>
          </a:xfrm>
        </p:grpSpPr>
        <p:pic>
          <p:nvPicPr>
            <p:cNvPr id="10" name="Picture 9" descr="A screenshot of a video&#10;&#10;Description automatically generated">
              <a:extLst>
                <a:ext uri="{FF2B5EF4-FFF2-40B4-BE49-F238E27FC236}">
                  <a16:creationId xmlns:a16="http://schemas.microsoft.com/office/drawing/2014/main" id="{DFCCF959-814A-52C0-C461-D30F97E18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6829" y="1597693"/>
              <a:ext cx="4706679" cy="3812058"/>
            </a:xfrm>
            <a:prstGeom prst="rect">
              <a:avLst/>
            </a:prstGeom>
          </p:spPr>
        </p:pic>
        <p:pic>
          <p:nvPicPr>
            <p:cNvPr id="12" name="Picture 11" descr="A screenshot of a video chat&#10;&#10;Description automatically generated">
              <a:extLst>
                <a:ext uri="{FF2B5EF4-FFF2-40B4-BE49-F238E27FC236}">
                  <a16:creationId xmlns:a16="http://schemas.microsoft.com/office/drawing/2014/main" id="{8B3136A8-3F20-BE4A-9146-04279C4A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871" t="2471" b="4968"/>
            <a:stretch/>
          </p:blipFill>
          <p:spPr>
            <a:xfrm>
              <a:off x="3166304" y="812204"/>
              <a:ext cx="1911016" cy="318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97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302FB7-4FE3-4FFF-A6BF-6269A2F3F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5D8065-6625-EC37-F7DB-347AFB54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747897"/>
          </a:xfrm>
        </p:spPr>
        <p:txBody>
          <a:bodyPr/>
          <a:lstStyle/>
          <a:p>
            <a:r>
              <a:rPr lang="en-US" sz="1800" b="1" dirty="0"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You can easily remove a space from a section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6E3121-EF4C-BE03-FE67-D986426ABD17}"/>
              </a:ext>
            </a:extLst>
          </p:cNvPr>
          <p:cNvGrpSpPr/>
          <p:nvPr/>
        </p:nvGrpSpPr>
        <p:grpSpPr>
          <a:xfrm>
            <a:off x="176733" y="1139825"/>
            <a:ext cx="7427834" cy="5070475"/>
            <a:chOff x="176733" y="1528162"/>
            <a:chExt cx="5064967" cy="3407868"/>
          </a:xfrm>
        </p:grpSpPr>
        <p:pic>
          <p:nvPicPr>
            <p:cNvPr id="8" name="Picture 7" descr="A screenshot of a chat&#10;&#10;Description automatically generated">
              <a:extLst>
                <a:ext uri="{FF2B5EF4-FFF2-40B4-BE49-F238E27FC236}">
                  <a16:creationId xmlns:a16="http://schemas.microsoft.com/office/drawing/2014/main" id="{FD51B71F-AE31-1DB8-6F8C-876657FDF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917" y="1528162"/>
              <a:ext cx="2651469" cy="3407868"/>
            </a:xfrm>
            <a:prstGeom prst="rect">
              <a:avLst/>
            </a:prstGeom>
          </p:spPr>
        </p:pic>
        <p:pic>
          <p:nvPicPr>
            <p:cNvPr id="9" name="Picture 8" descr="A screenshot of a phone&#10;&#10;Description automatically generated">
              <a:extLst>
                <a:ext uri="{FF2B5EF4-FFF2-40B4-BE49-F238E27FC236}">
                  <a16:creationId xmlns:a16="http://schemas.microsoft.com/office/drawing/2014/main" id="{837CC879-F6CE-56A1-6126-06C40658C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6387" y="3319453"/>
              <a:ext cx="1915313" cy="1616530"/>
            </a:xfrm>
            <a:prstGeom prst="rect">
              <a:avLst/>
            </a:prstGeom>
          </p:spPr>
        </p:pic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994936DB-A3F5-AD0F-90E2-FAF10B756B16}"/>
                </a:ext>
              </a:extLst>
            </p:cNvPr>
            <p:cNvSpPr/>
            <p:nvPr/>
          </p:nvSpPr>
          <p:spPr>
            <a:xfrm>
              <a:off x="176733" y="3891482"/>
              <a:ext cx="784732" cy="4725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cs typeface="CiscoSansTT Light"/>
                </a:rPr>
                <a:t>Right click on space</a:t>
              </a:r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96053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3D175-ACE1-05B5-DD62-46BBBAB5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8351F1-954E-9202-80FD-353F888E5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06BDB-6690-2229-2072-369C02F7C58B}"/>
              </a:ext>
            </a:extLst>
          </p:cNvPr>
          <p:cNvCxnSpPr>
            <a:cxnSpLocks/>
          </p:cNvCxnSpPr>
          <p:nvPr/>
        </p:nvCxnSpPr>
        <p:spPr>
          <a:xfrm>
            <a:off x="5878219" y="142487"/>
            <a:ext cx="57949" cy="6290236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225F23-5BE2-0063-6762-FCD1AB20089F}"/>
              </a:ext>
            </a:extLst>
          </p:cNvPr>
          <p:cNvSpPr txBox="1"/>
          <p:nvPr/>
        </p:nvSpPr>
        <p:spPr>
          <a:xfrm>
            <a:off x="156118" y="425277"/>
            <a:ext cx="609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GB" sz="2000" b="1" dirty="0">
                <a:solidFill>
                  <a:srgbClr val="000000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Troubleshooting data for users and devices joining external meetings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5E3ED-4212-87FA-D53B-5410FD8BF2B2}"/>
              </a:ext>
            </a:extLst>
          </p:cNvPr>
          <p:cNvSpPr txBox="1"/>
          <p:nvPr/>
        </p:nvSpPr>
        <p:spPr>
          <a:xfrm>
            <a:off x="6475142" y="505237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GB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Webex App version report in Control Hub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Content Placeholder 4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F1B0E859-C9C8-7437-EF46-58935CCF5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70" r="24301"/>
          <a:stretch/>
        </p:blipFill>
        <p:spPr>
          <a:xfrm>
            <a:off x="156118" y="2195214"/>
            <a:ext cx="3574322" cy="1868454"/>
          </a:xfrm>
        </p:spPr>
      </p:pic>
      <p:pic>
        <p:nvPicPr>
          <p:cNvPr id="14" name="Content Placeholder 4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42BD7DB7-F8DF-FA8B-C58E-A130B3C46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755" r="1615"/>
          <a:stretch/>
        </p:blipFill>
        <p:spPr>
          <a:xfrm>
            <a:off x="3824909" y="1965560"/>
            <a:ext cx="1958841" cy="363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Placeholder 4" descr="A screenshot of a message&#10;&#10;AI-generated content may be incorrect.">
            <a:extLst>
              <a:ext uri="{FF2B5EF4-FFF2-40B4-BE49-F238E27FC236}">
                <a16:creationId xmlns:a16="http://schemas.microsoft.com/office/drawing/2014/main" id="{D245D433-6083-A9C0-1C26-C69A3260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02"/>
          <a:stretch/>
        </p:blipFill>
        <p:spPr>
          <a:xfrm>
            <a:off x="6214270" y="1395425"/>
            <a:ext cx="3120980" cy="3511112"/>
          </a:xfrm>
          <a:prstGeom prst="rect">
            <a:avLst/>
          </a:prstGeom>
        </p:spPr>
      </p:pic>
      <p:pic>
        <p:nvPicPr>
          <p:cNvPr id="16" name="Picture 15" descr="A close-up of a document&#10;&#10;AI-generated content may be incorrect.">
            <a:extLst>
              <a:ext uri="{FF2B5EF4-FFF2-40B4-BE49-F238E27FC236}">
                <a16:creationId xmlns:a16="http://schemas.microsoft.com/office/drawing/2014/main" id="{C515A4AB-27AB-8E58-1B6B-F0FB62266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572" y="1395425"/>
            <a:ext cx="1872310" cy="351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18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54CD0-749B-02BB-50AD-8E8F33AC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D6CDED-2F8A-1CB9-99E2-26712D9E1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EBCE90-2E9A-5742-F157-B54A0EDD634F}"/>
              </a:ext>
            </a:extLst>
          </p:cNvPr>
          <p:cNvCxnSpPr>
            <a:cxnSpLocks/>
          </p:cNvCxnSpPr>
          <p:nvPr/>
        </p:nvCxnSpPr>
        <p:spPr>
          <a:xfrm>
            <a:off x="5878219" y="142487"/>
            <a:ext cx="57949" cy="6290236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500C7FE-ABDF-BCF7-BB56-C5B98EA6FAE5}"/>
              </a:ext>
            </a:extLst>
          </p:cNvPr>
          <p:cNvSpPr txBox="1"/>
          <p:nvPr/>
        </p:nvSpPr>
        <p:spPr>
          <a:xfrm>
            <a:off x="156118" y="614913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GB" sz="2000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Webhooks set up and usability enhancements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D0D15-E54E-5329-06FB-B45F74DCCB93}"/>
              </a:ext>
            </a:extLst>
          </p:cNvPr>
          <p:cNvSpPr txBox="1"/>
          <p:nvPr/>
        </p:nvSpPr>
        <p:spPr>
          <a:xfrm>
            <a:off x="6096000" y="432461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GB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Workspace room usage report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Placeholder 13" descr="A screenshot of a webhook url&#10;&#10;AI-generated content may be incorrect.">
            <a:extLst>
              <a:ext uri="{FF2B5EF4-FFF2-40B4-BE49-F238E27FC236}">
                <a16:creationId xmlns:a16="http://schemas.microsoft.com/office/drawing/2014/main" id="{25C1801B-2D26-3E13-4583-55E017733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" b="-12329"/>
          <a:stretch/>
        </p:blipFill>
        <p:spPr>
          <a:xfrm>
            <a:off x="1426728" y="1668146"/>
            <a:ext cx="3063003" cy="3445912"/>
          </a:xfr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E79264-AFB5-A22B-0860-1CA0F32BC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79" y="5010200"/>
            <a:ext cx="5689890" cy="12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B23A5E-38A4-EAA8-F8BF-64523B45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42"/>
          <a:stretch/>
        </p:blipFill>
        <p:spPr>
          <a:xfrm>
            <a:off x="5936168" y="1555127"/>
            <a:ext cx="2591078" cy="2914968"/>
          </a:xfrm>
          <a:prstGeom prst="rect">
            <a:avLst/>
          </a:prstGeom>
        </p:spPr>
      </p:pic>
      <p:pic>
        <p:nvPicPr>
          <p:cNvPr id="16" name="Picture 15" descr="A screenshot of a table&#10;&#10;AI-generated content may be incorrect.">
            <a:extLst>
              <a:ext uri="{FF2B5EF4-FFF2-40B4-BE49-F238E27FC236}">
                <a16:creationId xmlns:a16="http://schemas.microsoft.com/office/drawing/2014/main" id="{8E161CD6-ACF5-FB83-DB9D-A4CB5F9891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67"/>
          <a:stretch/>
        </p:blipFill>
        <p:spPr>
          <a:xfrm>
            <a:off x="7284423" y="2642992"/>
            <a:ext cx="3721763" cy="209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64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94DCC-EEE9-ABB8-8073-2E2393D5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38B9E-0D88-15FB-0F31-16087E5A0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54A69A-5C40-E9E3-AFCD-21FACE8D24D9}"/>
              </a:ext>
            </a:extLst>
          </p:cNvPr>
          <p:cNvCxnSpPr>
            <a:cxnSpLocks/>
          </p:cNvCxnSpPr>
          <p:nvPr/>
        </p:nvCxnSpPr>
        <p:spPr>
          <a:xfrm>
            <a:off x="5878219" y="142487"/>
            <a:ext cx="57949" cy="6290236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87F4B5-39E9-8A23-1634-5C6765E11FF3}"/>
              </a:ext>
            </a:extLst>
          </p:cNvPr>
          <p:cNvSpPr txBox="1"/>
          <p:nvPr/>
        </p:nvSpPr>
        <p:spPr>
          <a:xfrm>
            <a:off x="-3716" y="425277"/>
            <a:ext cx="525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GB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Allow Admins to view sync source in Control Hub UI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1F4BE-3D57-3EF2-78A6-6B972E5A60A7}"/>
              </a:ext>
            </a:extLst>
          </p:cNvPr>
          <p:cNvSpPr txBox="1"/>
          <p:nvPr/>
        </p:nvSpPr>
        <p:spPr>
          <a:xfrm>
            <a:off x="6255834" y="373961"/>
            <a:ext cx="6133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b="1" dirty="0">
                <a:solidFill>
                  <a:schemeClr val="bg1"/>
                </a:solidFill>
                <a:effectLst/>
                <a:latin typeface="CiscoSansTT Light" panose="020B0503020201020303" pitchFamily="34" charset="0"/>
                <a:ea typeface="Times New Roman" panose="02020603050405020304" pitchFamily="18" charset="0"/>
              </a:rPr>
              <a:t>New CDR Fields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14BC5E-8ECE-D774-617E-8F74CF77C8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03" b="1868"/>
          <a:stretch/>
        </p:blipFill>
        <p:spPr>
          <a:xfrm>
            <a:off x="535743" y="1427511"/>
            <a:ext cx="4340611" cy="4801507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BF3405-953A-6535-DC7D-B6A4EFB9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802" y="1133163"/>
            <a:ext cx="3718598" cy="51825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16449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3d7fba6e-aa5d-4c8b-8a05-45ffd09962b4"/>
  <p:tag name="SLIDO_EVENT_SECTION_UUID" val="e9c6f733-b833-4222-abac-559721c35610"/>
</p:tagLst>
</file>

<file path=ppt/theme/theme1.xml><?xml version="1.0" encoding="utf-8"?>
<a:theme xmlns:a="http://schemas.openxmlformats.org/drawingml/2006/main" name="Webex Light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 PowerPoint Light Template 2022.potx" id="{40265CDC-3881-4CEC-8FBE-9CC3104280FA}" vid="{096F80DB-BFFD-4A54-8237-E49382ADAA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38508D53B9A342A1A89D3A456C3B78" ma:contentTypeVersion="19" ma:contentTypeDescription="Create a new document." ma:contentTypeScope="" ma:versionID="21c5b3668404b46ee5258694ac778887">
  <xsd:schema xmlns:xsd="http://www.w3.org/2001/XMLSchema" xmlns:xs="http://www.w3.org/2001/XMLSchema" xmlns:p="http://schemas.microsoft.com/office/2006/metadata/properties" xmlns:ns2="9023227c-9b50-4822-bf14-473fa1becbae" xmlns:ns3="8a5ad4af-3c3e-446f-8798-544b3393859b" targetNamespace="http://schemas.microsoft.com/office/2006/metadata/properties" ma:root="true" ma:fieldsID="636a591cf3ec2cf02947bd59bad70104" ns2:_="" ns3:_="">
    <xsd:import namespace="9023227c-9b50-4822-bf14-473fa1becbae"/>
    <xsd:import namespace="8a5ad4af-3c3e-446f-8798-544b33938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TaxCatchAll" minOccurs="0"/>
                <xsd:element ref="ns3:TaxKeywordTaxHTField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3227c-9b50-4822-bf14-473fa1becb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ad4af-3c3e-446f-8798-544b3393859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7e2f02a-3a2b-4983-ad4e-b1cabaa2fc3e}" ma:internalName="TaxCatchAll" ma:showField="CatchAllData" ma:web="8a5ad4af-3c3e-446f-8798-544b33938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710261dd-85c0-4e16-8580-30375acfae1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5ad4af-3c3e-446f-8798-544b3393859b">
      <Value>17</Value>
    </TaxCatchAll>
    <SharedWithUsers xmlns="8a5ad4af-3c3e-446f-8798-544b3393859b">
      <UserInfo>
        <DisplayName>Louis Pratt (lpratt)</DisplayName>
        <AccountId>46</AccountId>
        <AccountType/>
      </UserInfo>
      <UserInfo>
        <DisplayName>Peter Welburn (petwelbu)</DisplayName>
        <AccountId>24</AccountId>
        <AccountType/>
      </UserInfo>
      <UserInfo>
        <DisplayName>Scott Kiewert (sckiewer)</DisplayName>
        <AccountId>1241</AccountId>
        <AccountType/>
      </UserInfo>
      <UserInfo>
        <DisplayName>Richard Murphy (ricmurph)</DisplayName>
        <AccountId>68</AccountId>
        <AccountType/>
      </UserInfo>
      <UserInfo>
        <DisplayName>Tobias Brodtkorb (tobbrodt)</DisplayName>
        <AccountId>13</AccountId>
        <AccountType/>
      </UserInfo>
      <UserInfo>
        <DisplayName>Charlie Thorpe (chthorpe)</DisplayName>
        <AccountId>72</AccountId>
        <AccountType/>
      </UserInfo>
      <UserInfo>
        <DisplayName>Johannes Krohn (jkrohn)</DisplayName>
        <AccountId>52</AccountId>
        <AccountType/>
      </UserInfo>
      <UserInfo>
        <DisplayName>Shane Long (shalong)</DisplayName>
        <AccountId>37</AccountId>
        <AccountType/>
      </UserInfo>
      <UserInfo>
        <DisplayName>Neal Hobbs (nealhob)</DisplayName>
        <AccountId>7</AccountId>
        <AccountType/>
      </UserInfo>
      <UserInfo>
        <DisplayName>Bobby McGonigle (bomcgoni)</DisplayName>
        <AccountId>1130</AccountId>
        <AccountType/>
      </UserInfo>
    </SharedWithUsers>
    <TaxKeywordTaxHTField xmlns="8a5ad4af-3c3e-446f-8798-544b339385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Webex Suite TOI</TermName>
          <TermId xmlns="http://schemas.microsoft.com/office/infopath/2007/PartnerControls">23e09edd-00b9-4c81-9744-094c2e923d56</TermId>
        </TermInfo>
      </Terms>
    </TaxKeywordTaxHTField>
  </documentManagement>
</p:properties>
</file>

<file path=customXml/itemProps1.xml><?xml version="1.0" encoding="utf-8"?>
<ds:datastoreItem xmlns:ds="http://schemas.openxmlformats.org/officeDocument/2006/customXml" ds:itemID="{B0B14D47-1605-4AEE-A19E-4E1210D8D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3227c-9b50-4822-bf14-473fa1becbae"/>
    <ds:schemaRef ds:uri="8a5ad4af-3c3e-446f-8798-544b339385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4ADA2-C6A1-4B28-B1DC-24699074EA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B8B3CA-9A37-42B8-8E2E-2C06D6F9F5EB}">
  <ds:schemaRefs>
    <ds:schemaRef ds:uri="9023227c-9b50-4822-bf14-473fa1becbae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a5ad4af-3c3e-446f-8798-544b339385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Webex Light Template_2022</Template>
  <TotalTime>6341</TotalTime>
  <Words>158</Words>
  <Application>Microsoft Macintosh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CiscoSans</vt:lpstr>
      <vt:lpstr>CiscoSansTT</vt:lpstr>
      <vt:lpstr>CiscoSansTT ExtraLight</vt:lpstr>
      <vt:lpstr>CiscoSansTT Light</vt:lpstr>
      <vt:lpstr>CiscoSansTT Medium</vt:lpstr>
      <vt:lpstr>Courier New</vt:lpstr>
      <vt:lpstr>Times New Roman</vt:lpstr>
      <vt:lpstr>Wingdings</vt:lpstr>
      <vt:lpstr>Webex Light Template_2022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can easily remove a space from a section </vt:lpstr>
      <vt:lpstr>PowerPoint Presentation</vt:lpstr>
      <vt:lpstr>PowerPoint Presentation</vt:lpstr>
      <vt:lpstr>PowerPoint Presentation</vt:lpstr>
      <vt:lpstr>DECT - Admin access to DECT base station password </vt:lpstr>
      <vt:lpstr>Get to know the Webex Beta Program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Webex Suite TOI 44.7 July Release_Final</dc:title>
  <dc:subject>Webex Suite TOI 44.7 July Release</dc:subject>
  <dc:creator>Iain Buck (iaibuck)</dc:creator>
  <cp:keywords>Webex Suite TOI</cp:keywords>
  <dc:description/>
  <cp:lastModifiedBy>Selva Kumaran (selvakum)</cp:lastModifiedBy>
  <cp:revision>53</cp:revision>
  <dcterms:created xsi:type="dcterms:W3CDTF">2022-03-10T13:59:58Z</dcterms:created>
  <dcterms:modified xsi:type="dcterms:W3CDTF">2025-02-14T15:42:24Z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TaxKeyword">
    <vt:lpwstr>17;#Webex Suite TOI|23e09edd-00b9-4c81-9744-094c2e923d56</vt:lpwstr>
  </property>
  <property fmtid="{D5CDD505-2E9C-101B-9397-08002B2CF9AE}" pid="4" name="MSIP_Label_c8f49a32-fde3-48a5-9266-b5b0972a22dc_Enabled">
    <vt:lpwstr>true</vt:lpwstr>
  </property>
  <property fmtid="{D5CDD505-2E9C-101B-9397-08002B2CF9AE}" pid="5" name="MSIP_Label_c8f49a32-fde3-48a5-9266-b5b0972a22dc_SetDate">
    <vt:lpwstr>2024-05-16T14:42:42Z</vt:lpwstr>
  </property>
  <property fmtid="{D5CDD505-2E9C-101B-9397-08002B2CF9AE}" pid="6" name="MSIP_Label_c8f49a32-fde3-48a5-9266-b5b0972a22dc_Method">
    <vt:lpwstr>Privileged</vt:lpwstr>
  </property>
  <property fmtid="{D5CDD505-2E9C-101B-9397-08002B2CF9AE}" pid="7" name="MSIP_Label_c8f49a32-fde3-48a5-9266-b5b0972a22dc_Name">
    <vt:lpwstr>Cisco Confidential</vt:lpwstr>
  </property>
  <property fmtid="{D5CDD505-2E9C-101B-9397-08002B2CF9AE}" pid="8" name="MSIP_Label_c8f49a32-fde3-48a5-9266-b5b0972a22dc_SiteId">
    <vt:lpwstr>5ae1af62-9505-4097-a69a-c1553ef7840e</vt:lpwstr>
  </property>
  <property fmtid="{D5CDD505-2E9C-101B-9397-08002B2CF9AE}" pid="9" name="MSIP_Label_c8f49a32-fde3-48a5-9266-b5b0972a22dc_ActionId">
    <vt:lpwstr>e7f8b25c-2407-4f4a-bb20-a5b222e24403</vt:lpwstr>
  </property>
  <property fmtid="{D5CDD505-2E9C-101B-9397-08002B2CF9AE}" pid="10" name="MSIP_Label_c8f49a32-fde3-48a5-9266-b5b0972a22dc_ContentBits">
    <vt:lpwstr>2</vt:lpwstr>
  </property>
  <property fmtid="{D5CDD505-2E9C-101B-9397-08002B2CF9AE}" pid="11" name="ClassificationContentMarkingFooterLocations">
    <vt:lpwstr>Webex Light Template_2022:5</vt:lpwstr>
  </property>
  <property fmtid="{D5CDD505-2E9C-101B-9397-08002B2CF9AE}" pid="12" name="ClassificationContentMarkingFooterText">
    <vt:lpwstr>Cisco Confidential</vt:lpwstr>
  </property>
  <property fmtid="{D5CDD505-2E9C-101B-9397-08002B2CF9AE}" pid="13" name="ContentTypeId">
    <vt:lpwstr>0x010100BE3C336D3DFF3D4B8EF655F9BAE3A0C5</vt:lpwstr>
  </property>
  <property fmtid="{D5CDD505-2E9C-101B-9397-08002B2CF9AE}" pid="14" name="TaxKeywordTaxHTField">
    <vt:lpwstr>Webex Suite TOI|23e09edd-00b9-4c81-9744-094c2e923d56</vt:lpwstr>
  </property>
</Properties>
</file>